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67275" cy="42794238"/>
  <p:notesSz cx="7010400" cy="9296400"/>
  <p:defaultTextStyle>
    <a:defPPr>
      <a:defRPr lang="en-US"/>
    </a:defPPr>
    <a:lvl1pPr marL="0" algn="l" defTabSz="4164726" rtl="0" eaLnBrk="1" latinLnBrk="0" hangingPunct="1">
      <a:defRPr sz="8200" kern="1200">
        <a:solidFill>
          <a:schemeClr val="tx1"/>
        </a:solidFill>
        <a:latin typeface="+mn-lt"/>
        <a:ea typeface="+mn-ea"/>
        <a:cs typeface="+mn-cs"/>
      </a:defRPr>
    </a:lvl1pPr>
    <a:lvl2pPr marL="2082363" algn="l" defTabSz="4164726" rtl="0" eaLnBrk="1" latinLnBrk="0" hangingPunct="1">
      <a:defRPr sz="8200" kern="1200">
        <a:solidFill>
          <a:schemeClr val="tx1"/>
        </a:solidFill>
        <a:latin typeface="+mn-lt"/>
        <a:ea typeface="+mn-ea"/>
        <a:cs typeface="+mn-cs"/>
      </a:defRPr>
    </a:lvl2pPr>
    <a:lvl3pPr marL="4164726" algn="l" defTabSz="4164726" rtl="0" eaLnBrk="1" latinLnBrk="0" hangingPunct="1">
      <a:defRPr sz="8200" kern="1200">
        <a:solidFill>
          <a:schemeClr val="tx1"/>
        </a:solidFill>
        <a:latin typeface="+mn-lt"/>
        <a:ea typeface="+mn-ea"/>
        <a:cs typeface="+mn-cs"/>
      </a:defRPr>
    </a:lvl3pPr>
    <a:lvl4pPr marL="6247088" algn="l" defTabSz="4164726" rtl="0" eaLnBrk="1" latinLnBrk="0" hangingPunct="1">
      <a:defRPr sz="8200" kern="1200">
        <a:solidFill>
          <a:schemeClr val="tx1"/>
        </a:solidFill>
        <a:latin typeface="+mn-lt"/>
        <a:ea typeface="+mn-ea"/>
        <a:cs typeface="+mn-cs"/>
      </a:defRPr>
    </a:lvl4pPr>
    <a:lvl5pPr marL="8329454" algn="l" defTabSz="4164726" rtl="0" eaLnBrk="1" latinLnBrk="0" hangingPunct="1">
      <a:defRPr sz="8200" kern="1200">
        <a:solidFill>
          <a:schemeClr val="tx1"/>
        </a:solidFill>
        <a:latin typeface="+mn-lt"/>
        <a:ea typeface="+mn-ea"/>
        <a:cs typeface="+mn-cs"/>
      </a:defRPr>
    </a:lvl5pPr>
    <a:lvl6pPr marL="10411817" algn="l" defTabSz="4164726" rtl="0" eaLnBrk="1" latinLnBrk="0" hangingPunct="1">
      <a:defRPr sz="8200" kern="1200">
        <a:solidFill>
          <a:schemeClr val="tx1"/>
        </a:solidFill>
        <a:latin typeface="+mn-lt"/>
        <a:ea typeface="+mn-ea"/>
        <a:cs typeface="+mn-cs"/>
      </a:defRPr>
    </a:lvl6pPr>
    <a:lvl7pPr marL="12494180" algn="l" defTabSz="4164726" rtl="0" eaLnBrk="1" latinLnBrk="0" hangingPunct="1">
      <a:defRPr sz="8200" kern="1200">
        <a:solidFill>
          <a:schemeClr val="tx1"/>
        </a:solidFill>
        <a:latin typeface="+mn-lt"/>
        <a:ea typeface="+mn-ea"/>
        <a:cs typeface="+mn-cs"/>
      </a:defRPr>
    </a:lvl7pPr>
    <a:lvl8pPr marL="14576543" algn="l" defTabSz="4164726" rtl="0" eaLnBrk="1" latinLnBrk="0" hangingPunct="1">
      <a:defRPr sz="8200" kern="1200">
        <a:solidFill>
          <a:schemeClr val="tx1"/>
        </a:solidFill>
        <a:latin typeface="+mn-lt"/>
        <a:ea typeface="+mn-ea"/>
        <a:cs typeface="+mn-cs"/>
      </a:defRPr>
    </a:lvl8pPr>
    <a:lvl9pPr marL="16658905" algn="l" defTabSz="416472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602" autoAdjust="0"/>
    <p:restoredTop sz="94660"/>
  </p:normalViewPr>
  <p:slideViewPr>
    <p:cSldViewPr>
      <p:cViewPr>
        <p:scale>
          <a:sx n="50" d="100"/>
          <a:sy n="50" d="100"/>
        </p:scale>
        <p:origin x="2730" y="-6588"/>
      </p:cViewPr>
      <p:guideLst>
        <p:guide orient="horz" pos="13479"/>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9"/>
            <a:ext cx="25727184" cy="9173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4540091" y="24250070"/>
            <a:ext cx="21187093" cy="10936305"/>
          </a:xfrm>
        </p:spPr>
        <p:txBody>
          <a:bodyPr/>
          <a:lstStyle>
            <a:lvl1pPr marL="0" indent="0" algn="ctr">
              <a:buNone/>
              <a:defRPr>
                <a:solidFill>
                  <a:schemeClr val="tx1">
                    <a:tint val="75000"/>
                  </a:schemeClr>
                </a:solidFill>
              </a:defRPr>
            </a:lvl1pPr>
            <a:lvl2pPr marL="2082613" indent="0" algn="ctr">
              <a:buNone/>
              <a:defRPr>
                <a:solidFill>
                  <a:schemeClr val="tx1">
                    <a:tint val="75000"/>
                  </a:schemeClr>
                </a:solidFill>
              </a:defRPr>
            </a:lvl2pPr>
            <a:lvl3pPr marL="4165227" indent="0" algn="ctr">
              <a:buNone/>
              <a:defRPr>
                <a:solidFill>
                  <a:schemeClr val="tx1">
                    <a:tint val="75000"/>
                  </a:schemeClr>
                </a:solidFill>
              </a:defRPr>
            </a:lvl3pPr>
            <a:lvl4pPr marL="6247839" indent="0" algn="ctr">
              <a:buNone/>
              <a:defRPr>
                <a:solidFill>
                  <a:schemeClr val="tx1">
                    <a:tint val="75000"/>
                  </a:schemeClr>
                </a:solidFill>
              </a:defRPr>
            </a:lvl4pPr>
            <a:lvl5pPr marL="8330453" indent="0" algn="ctr">
              <a:buNone/>
              <a:defRPr>
                <a:solidFill>
                  <a:schemeClr val="tx1">
                    <a:tint val="75000"/>
                  </a:schemeClr>
                </a:solidFill>
              </a:defRPr>
            </a:lvl5pPr>
            <a:lvl6pPr marL="10413066" indent="0" algn="ctr">
              <a:buNone/>
              <a:defRPr>
                <a:solidFill>
                  <a:schemeClr val="tx1">
                    <a:tint val="75000"/>
                  </a:schemeClr>
                </a:solidFill>
              </a:defRPr>
            </a:lvl6pPr>
            <a:lvl7pPr marL="12495680" indent="0" algn="ctr">
              <a:buNone/>
              <a:defRPr>
                <a:solidFill>
                  <a:schemeClr val="tx1">
                    <a:tint val="75000"/>
                  </a:schemeClr>
                </a:solidFill>
              </a:defRPr>
            </a:lvl7pPr>
            <a:lvl8pPr marL="14578292" indent="0" algn="ctr">
              <a:buNone/>
              <a:defRPr>
                <a:solidFill>
                  <a:schemeClr val="tx1">
                    <a:tint val="75000"/>
                  </a:schemeClr>
                </a:solidFill>
              </a:defRPr>
            </a:lvl8pPr>
            <a:lvl9pPr marL="16660906"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234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3161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1713761"/>
            <a:ext cx="6810137" cy="36513788"/>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1513364" y="1713761"/>
            <a:ext cx="19925956" cy="36513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9072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3076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5" y="27499265"/>
            <a:ext cx="25727184" cy="8499411"/>
          </a:xfrm>
        </p:spPr>
        <p:txBody>
          <a:bodyPr anchor="t"/>
          <a:lstStyle>
            <a:lvl1pPr algn="l">
              <a:defRPr sz="18200" b="1" cap="all"/>
            </a:lvl1pPr>
          </a:lstStyle>
          <a:p>
            <a:r>
              <a:rPr lang="en-US" smtClean="0"/>
              <a:t>Click to edit Master title style</a:t>
            </a:r>
            <a:endParaRPr lang="da-DK"/>
          </a:p>
        </p:txBody>
      </p:sp>
      <p:sp>
        <p:nvSpPr>
          <p:cNvPr id="3" name="Text Placeholder 2"/>
          <p:cNvSpPr>
            <a:spLocks noGrp="1"/>
          </p:cNvSpPr>
          <p:nvPr>
            <p:ph type="body" idx="1"/>
          </p:nvPr>
        </p:nvSpPr>
        <p:spPr>
          <a:xfrm>
            <a:off x="2390905" y="18138032"/>
            <a:ext cx="25727184" cy="9361235"/>
          </a:xfrm>
        </p:spPr>
        <p:txBody>
          <a:bodyPr anchor="b"/>
          <a:lstStyle>
            <a:lvl1pPr marL="0" indent="0">
              <a:buNone/>
              <a:defRPr sz="9200">
                <a:solidFill>
                  <a:schemeClr val="tx1">
                    <a:tint val="75000"/>
                  </a:schemeClr>
                </a:solidFill>
              </a:defRPr>
            </a:lvl1pPr>
            <a:lvl2pPr marL="2082613" indent="0">
              <a:buNone/>
              <a:defRPr sz="8200">
                <a:solidFill>
                  <a:schemeClr val="tx1">
                    <a:tint val="75000"/>
                  </a:schemeClr>
                </a:solidFill>
              </a:defRPr>
            </a:lvl2pPr>
            <a:lvl3pPr marL="4165227" indent="0">
              <a:buNone/>
              <a:defRPr sz="7200">
                <a:solidFill>
                  <a:schemeClr val="tx1">
                    <a:tint val="75000"/>
                  </a:schemeClr>
                </a:solidFill>
              </a:defRPr>
            </a:lvl3pPr>
            <a:lvl4pPr marL="6247839" indent="0">
              <a:buNone/>
              <a:defRPr sz="6500">
                <a:solidFill>
                  <a:schemeClr val="tx1">
                    <a:tint val="75000"/>
                  </a:schemeClr>
                </a:solidFill>
              </a:defRPr>
            </a:lvl4pPr>
            <a:lvl5pPr marL="8330453" indent="0">
              <a:buNone/>
              <a:defRPr sz="6500">
                <a:solidFill>
                  <a:schemeClr val="tx1">
                    <a:tint val="75000"/>
                  </a:schemeClr>
                </a:solidFill>
              </a:defRPr>
            </a:lvl5pPr>
            <a:lvl6pPr marL="10413066" indent="0">
              <a:buNone/>
              <a:defRPr sz="6500">
                <a:solidFill>
                  <a:schemeClr val="tx1">
                    <a:tint val="75000"/>
                  </a:schemeClr>
                </a:solidFill>
              </a:defRPr>
            </a:lvl6pPr>
            <a:lvl7pPr marL="12495680" indent="0">
              <a:buNone/>
              <a:defRPr sz="6500">
                <a:solidFill>
                  <a:schemeClr val="tx1">
                    <a:tint val="75000"/>
                  </a:schemeClr>
                </a:solidFill>
              </a:defRPr>
            </a:lvl7pPr>
            <a:lvl8pPr marL="14578292" indent="0">
              <a:buNone/>
              <a:defRPr sz="6500">
                <a:solidFill>
                  <a:schemeClr val="tx1">
                    <a:tint val="75000"/>
                  </a:schemeClr>
                </a:solidFill>
              </a:defRPr>
            </a:lvl8pPr>
            <a:lvl9pPr marL="16660906" indent="0">
              <a:buNone/>
              <a:defRPr sz="6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93584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513363"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15385866"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5186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1513369" y="9579181"/>
            <a:ext cx="13373303"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1513369" y="13571328"/>
            <a:ext cx="13373303"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15375359" y="9579181"/>
            <a:ext cx="13378556"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15375359" y="13571328"/>
            <a:ext cx="13378556"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4853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1985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5860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8" y="1703844"/>
            <a:ext cx="9957725" cy="7251246"/>
          </a:xfrm>
        </p:spPr>
        <p:txBody>
          <a:bodyPr anchor="b"/>
          <a:lstStyle>
            <a:lvl1pPr algn="l">
              <a:defRPr sz="9200" b="1"/>
            </a:lvl1pPr>
          </a:lstStyle>
          <a:p>
            <a:r>
              <a:rPr lang="en-US" smtClean="0"/>
              <a:t>Click to edit Master title style</a:t>
            </a:r>
            <a:endParaRPr lang="da-DK"/>
          </a:p>
        </p:txBody>
      </p:sp>
      <p:sp>
        <p:nvSpPr>
          <p:cNvPr id="3" name="Content Placeholder 2"/>
          <p:cNvSpPr>
            <a:spLocks noGrp="1"/>
          </p:cNvSpPr>
          <p:nvPr>
            <p:ph idx="1"/>
          </p:nvPr>
        </p:nvSpPr>
        <p:spPr>
          <a:xfrm>
            <a:off x="11833664" y="1703851"/>
            <a:ext cx="16920248" cy="36523698"/>
          </a:xfrm>
        </p:spPr>
        <p:txBody>
          <a:bodyPr/>
          <a:lstStyle>
            <a:lvl1pPr>
              <a:defRPr sz="14700"/>
            </a:lvl1pPr>
            <a:lvl2pPr>
              <a:defRPr sz="12700"/>
            </a:lvl2pPr>
            <a:lvl3pPr>
              <a:defRPr sz="11000"/>
            </a:lvl3pPr>
            <a:lvl4pPr>
              <a:defRPr sz="9200"/>
            </a:lvl4pPr>
            <a:lvl5pPr>
              <a:defRPr sz="9200"/>
            </a:lvl5pPr>
            <a:lvl6pPr>
              <a:defRPr sz="9200"/>
            </a:lvl6pPr>
            <a:lvl7pPr>
              <a:defRPr sz="9200"/>
            </a:lvl7pPr>
            <a:lvl8pPr>
              <a:defRPr sz="9200"/>
            </a:lvl8pPr>
            <a:lvl9pPr>
              <a:defRPr sz="9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1513368" y="8955095"/>
            <a:ext cx="9957725" cy="29272450"/>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2232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29955972"/>
            <a:ext cx="18160365" cy="3536471"/>
          </a:xfrm>
        </p:spPr>
        <p:txBody>
          <a:bodyPr anchor="b"/>
          <a:lstStyle>
            <a:lvl1pPr algn="l">
              <a:defRPr sz="9200" b="1"/>
            </a:lvl1pPr>
          </a:lstStyle>
          <a:p>
            <a:r>
              <a:rPr lang="en-US" smtClean="0"/>
              <a:t>Click to edit Master title style</a:t>
            </a:r>
            <a:endParaRPr lang="da-DK"/>
          </a:p>
        </p:txBody>
      </p:sp>
      <p:sp>
        <p:nvSpPr>
          <p:cNvPr id="3" name="Picture Placeholder 2"/>
          <p:cNvSpPr>
            <a:spLocks noGrp="1"/>
          </p:cNvSpPr>
          <p:nvPr>
            <p:ph type="pic" idx="1"/>
          </p:nvPr>
        </p:nvSpPr>
        <p:spPr>
          <a:xfrm>
            <a:off x="5932597" y="3823745"/>
            <a:ext cx="18160365" cy="25676543"/>
          </a:xfrm>
        </p:spPr>
        <p:txBody>
          <a:bodyPr/>
          <a:lstStyle>
            <a:lvl1pPr marL="0" indent="0">
              <a:buNone/>
              <a:defRPr sz="14700"/>
            </a:lvl1pPr>
            <a:lvl2pPr marL="2082613" indent="0">
              <a:buNone/>
              <a:defRPr sz="12700"/>
            </a:lvl2pPr>
            <a:lvl3pPr marL="4165227" indent="0">
              <a:buNone/>
              <a:defRPr sz="11000"/>
            </a:lvl3pPr>
            <a:lvl4pPr marL="6247839" indent="0">
              <a:buNone/>
              <a:defRPr sz="9200"/>
            </a:lvl4pPr>
            <a:lvl5pPr marL="8330453" indent="0">
              <a:buNone/>
              <a:defRPr sz="9200"/>
            </a:lvl5pPr>
            <a:lvl6pPr marL="10413066" indent="0">
              <a:buNone/>
              <a:defRPr sz="9200"/>
            </a:lvl6pPr>
            <a:lvl7pPr marL="12495680" indent="0">
              <a:buNone/>
              <a:defRPr sz="9200"/>
            </a:lvl7pPr>
            <a:lvl8pPr marL="14578292" indent="0">
              <a:buNone/>
              <a:defRPr sz="9200"/>
            </a:lvl8pPr>
            <a:lvl9pPr marL="16660906" indent="0">
              <a:buNone/>
              <a:defRPr sz="9200"/>
            </a:lvl9pPr>
          </a:lstStyle>
          <a:p>
            <a:endParaRPr lang="da-DK" dirty="0"/>
          </a:p>
        </p:txBody>
      </p:sp>
      <p:sp>
        <p:nvSpPr>
          <p:cNvPr id="4" name="Text Placeholder 3"/>
          <p:cNvSpPr>
            <a:spLocks noGrp="1"/>
          </p:cNvSpPr>
          <p:nvPr>
            <p:ph type="body" sz="half" idx="2"/>
          </p:nvPr>
        </p:nvSpPr>
        <p:spPr>
          <a:xfrm>
            <a:off x="5932597" y="33492444"/>
            <a:ext cx="18160365" cy="5022375"/>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2118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5" y="1713754"/>
            <a:ext cx="27240547" cy="7132373"/>
          </a:xfrm>
          <a:prstGeom prst="rect">
            <a:avLst/>
          </a:prstGeom>
        </p:spPr>
        <p:txBody>
          <a:bodyPr vert="horz" lIns="416523" tIns="208262" rIns="416523" bIns="208262"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1513365" y="9985326"/>
            <a:ext cx="27240547" cy="28242218"/>
          </a:xfrm>
          <a:prstGeom prst="rect">
            <a:avLst/>
          </a:prstGeom>
        </p:spPr>
        <p:txBody>
          <a:bodyPr vert="horz" lIns="416523" tIns="208262" rIns="416523" bIns="20826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1513363" y="39663929"/>
            <a:ext cx="7062365" cy="2278399"/>
          </a:xfrm>
          <a:prstGeom prst="rect">
            <a:avLst/>
          </a:prstGeom>
        </p:spPr>
        <p:txBody>
          <a:bodyPr vert="horz" lIns="416523" tIns="208262" rIns="416523" bIns="208262" rtlCol="0" anchor="ctr"/>
          <a:lstStyle>
            <a:lvl1pPr algn="l">
              <a:defRPr sz="5500">
                <a:solidFill>
                  <a:schemeClr val="tx1">
                    <a:tint val="75000"/>
                  </a:schemeClr>
                </a:solidFill>
              </a:defRPr>
            </a:lvl1pPr>
          </a:lstStyle>
          <a:p>
            <a:fld id="{1D8BD707-D9CF-40AE-B4C6-C98DA3205C09}" type="datetimeFigureOut">
              <a:rPr lang="en-US" smtClean="0"/>
              <a:pPr/>
              <a:t>9/12/2017</a:t>
            </a:fld>
            <a:endParaRPr lang="en-US" dirty="0"/>
          </a:p>
        </p:txBody>
      </p:sp>
      <p:sp>
        <p:nvSpPr>
          <p:cNvPr id="5" name="Footer Placeholder 4"/>
          <p:cNvSpPr>
            <a:spLocks noGrp="1"/>
          </p:cNvSpPr>
          <p:nvPr>
            <p:ph type="ftr" sz="quarter" idx="3"/>
          </p:nvPr>
        </p:nvSpPr>
        <p:spPr>
          <a:xfrm>
            <a:off x="10341319" y="39663929"/>
            <a:ext cx="9584637" cy="2278399"/>
          </a:xfrm>
          <a:prstGeom prst="rect">
            <a:avLst/>
          </a:prstGeom>
        </p:spPr>
        <p:txBody>
          <a:bodyPr vert="horz" lIns="416523" tIns="208262" rIns="416523" bIns="208262" rtlCol="0" anchor="ctr"/>
          <a:lstStyle>
            <a:lvl1pPr algn="ctr">
              <a:defRPr sz="5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691547" y="39663929"/>
            <a:ext cx="7062365" cy="2278399"/>
          </a:xfrm>
          <a:prstGeom prst="rect">
            <a:avLst/>
          </a:prstGeom>
        </p:spPr>
        <p:txBody>
          <a:bodyPr vert="horz" lIns="416523" tIns="208262" rIns="416523" bIns="208262" rtlCol="0" anchor="ctr"/>
          <a:lstStyle>
            <a:lvl1pPr algn="r">
              <a:defRPr sz="55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91178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165227" rtl="0" eaLnBrk="1" latinLnBrk="0" hangingPunct="1">
        <a:spcBef>
          <a:spcPct val="0"/>
        </a:spcBef>
        <a:buNone/>
        <a:defRPr sz="20200" kern="1200">
          <a:solidFill>
            <a:schemeClr val="tx1"/>
          </a:solidFill>
          <a:latin typeface="+mj-lt"/>
          <a:ea typeface="+mj-ea"/>
          <a:cs typeface="+mj-cs"/>
        </a:defRPr>
      </a:lvl1pPr>
    </p:titleStyle>
    <p:bodyStyle>
      <a:lvl1pPr marL="1561959" indent="-1561959" algn="l" defTabSz="4165227" rtl="0" eaLnBrk="1" latinLnBrk="0" hangingPunct="1">
        <a:spcBef>
          <a:spcPct val="20000"/>
        </a:spcBef>
        <a:buFont typeface="Arial" panose="020B0604020202020204" pitchFamily="34" charset="0"/>
        <a:buChar char="•"/>
        <a:defRPr sz="14700" kern="1200">
          <a:solidFill>
            <a:schemeClr val="tx1"/>
          </a:solidFill>
          <a:latin typeface="+mn-lt"/>
          <a:ea typeface="+mn-ea"/>
          <a:cs typeface="+mn-cs"/>
        </a:defRPr>
      </a:lvl1pPr>
      <a:lvl2pPr marL="3384247" indent="-1301633" algn="l" defTabSz="4165227" rtl="0" eaLnBrk="1" latinLnBrk="0" hangingPunct="1">
        <a:spcBef>
          <a:spcPct val="20000"/>
        </a:spcBef>
        <a:buFont typeface="Arial" panose="020B0604020202020204" pitchFamily="34" charset="0"/>
        <a:buChar char="–"/>
        <a:defRPr sz="12700" kern="1200">
          <a:solidFill>
            <a:schemeClr val="tx1"/>
          </a:solidFill>
          <a:latin typeface="+mn-lt"/>
          <a:ea typeface="+mn-ea"/>
          <a:cs typeface="+mn-cs"/>
        </a:defRPr>
      </a:lvl2pPr>
      <a:lvl3pPr marL="5206533" indent="-1041306" algn="l" defTabSz="4165227"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3pPr>
      <a:lvl4pPr marL="7289147"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4pPr>
      <a:lvl5pPr marL="9371759"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5pPr>
      <a:lvl6pPr marL="11454373"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6pPr>
      <a:lvl7pPr marL="13536986"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7pPr>
      <a:lvl8pPr marL="15619600"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8pPr>
      <a:lvl9pPr marL="17702212"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9pPr>
    </p:bodyStyle>
    <p:otherStyle>
      <a:defPPr>
        <a:defRPr lang="en-US"/>
      </a:defPPr>
      <a:lvl1pPr marL="0" algn="l" defTabSz="4165227" rtl="0" eaLnBrk="1" latinLnBrk="0" hangingPunct="1">
        <a:defRPr sz="8200" kern="1200">
          <a:solidFill>
            <a:schemeClr val="tx1"/>
          </a:solidFill>
          <a:latin typeface="+mn-lt"/>
          <a:ea typeface="+mn-ea"/>
          <a:cs typeface="+mn-cs"/>
        </a:defRPr>
      </a:lvl1pPr>
      <a:lvl2pPr marL="2082613" algn="l" defTabSz="4165227" rtl="0" eaLnBrk="1" latinLnBrk="0" hangingPunct="1">
        <a:defRPr sz="8200" kern="1200">
          <a:solidFill>
            <a:schemeClr val="tx1"/>
          </a:solidFill>
          <a:latin typeface="+mn-lt"/>
          <a:ea typeface="+mn-ea"/>
          <a:cs typeface="+mn-cs"/>
        </a:defRPr>
      </a:lvl2pPr>
      <a:lvl3pPr marL="4165227" algn="l" defTabSz="4165227" rtl="0" eaLnBrk="1" latinLnBrk="0" hangingPunct="1">
        <a:defRPr sz="8200" kern="1200">
          <a:solidFill>
            <a:schemeClr val="tx1"/>
          </a:solidFill>
          <a:latin typeface="+mn-lt"/>
          <a:ea typeface="+mn-ea"/>
          <a:cs typeface="+mn-cs"/>
        </a:defRPr>
      </a:lvl3pPr>
      <a:lvl4pPr marL="6247839" algn="l" defTabSz="4165227" rtl="0" eaLnBrk="1" latinLnBrk="0" hangingPunct="1">
        <a:defRPr sz="8200" kern="1200">
          <a:solidFill>
            <a:schemeClr val="tx1"/>
          </a:solidFill>
          <a:latin typeface="+mn-lt"/>
          <a:ea typeface="+mn-ea"/>
          <a:cs typeface="+mn-cs"/>
        </a:defRPr>
      </a:lvl4pPr>
      <a:lvl5pPr marL="8330453" algn="l" defTabSz="4165227" rtl="0" eaLnBrk="1" latinLnBrk="0" hangingPunct="1">
        <a:defRPr sz="8200" kern="1200">
          <a:solidFill>
            <a:schemeClr val="tx1"/>
          </a:solidFill>
          <a:latin typeface="+mn-lt"/>
          <a:ea typeface="+mn-ea"/>
          <a:cs typeface="+mn-cs"/>
        </a:defRPr>
      </a:lvl5pPr>
      <a:lvl6pPr marL="10413066" algn="l" defTabSz="4165227" rtl="0" eaLnBrk="1" latinLnBrk="0" hangingPunct="1">
        <a:defRPr sz="8200" kern="1200">
          <a:solidFill>
            <a:schemeClr val="tx1"/>
          </a:solidFill>
          <a:latin typeface="+mn-lt"/>
          <a:ea typeface="+mn-ea"/>
          <a:cs typeface="+mn-cs"/>
        </a:defRPr>
      </a:lvl6pPr>
      <a:lvl7pPr marL="12495680" algn="l" defTabSz="4165227" rtl="0" eaLnBrk="1" latinLnBrk="0" hangingPunct="1">
        <a:defRPr sz="8200" kern="1200">
          <a:solidFill>
            <a:schemeClr val="tx1"/>
          </a:solidFill>
          <a:latin typeface="+mn-lt"/>
          <a:ea typeface="+mn-ea"/>
          <a:cs typeface="+mn-cs"/>
        </a:defRPr>
      </a:lvl7pPr>
      <a:lvl8pPr marL="14578292" algn="l" defTabSz="4165227" rtl="0" eaLnBrk="1" latinLnBrk="0" hangingPunct="1">
        <a:defRPr sz="8200" kern="1200">
          <a:solidFill>
            <a:schemeClr val="tx1"/>
          </a:solidFill>
          <a:latin typeface="+mn-lt"/>
          <a:ea typeface="+mn-ea"/>
          <a:cs typeface="+mn-cs"/>
        </a:defRPr>
      </a:lvl8pPr>
      <a:lvl9pPr marL="16660906" algn="l" defTabSz="4165227"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gif"/><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17" name="AutoShape 13"/>
          <p:cNvSpPr>
            <a:spLocks noChangeArrowheads="1"/>
          </p:cNvSpPr>
          <p:nvPr/>
        </p:nvSpPr>
        <p:spPr bwMode="auto">
          <a:xfrm>
            <a:off x="506006" y="35118236"/>
            <a:ext cx="16749705" cy="4806477"/>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1" name="AutoShape 13"/>
          <p:cNvSpPr>
            <a:spLocks noChangeArrowheads="1"/>
          </p:cNvSpPr>
          <p:nvPr/>
        </p:nvSpPr>
        <p:spPr bwMode="auto">
          <a:xfrm>
            <a:off x="447602" y="28747849"/>
            <a:ext cx="29160648" cy="6133606"/>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8" name="AutoShape 13"/>
          <p:cNvSpPr>
            <a:spLocks noChangeArrowheads="1"/>
          </p:cNvSpPr>
          <p:nvPr/>
        </p:nvSpPr>
        <p:spPr bwMode="auto">
          <a:xfrm>
            <a:off x="447602" y="18363561"/>
            <a:ext cx="29160648" cy="9987290"/>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 name="AutoShape 13"/>
          <p:cNvSpPr>
            <a:spLocks noChangeArrowheads="1"/>
          </p:cNvSpPr>
          <p:nvPr/>
        </p:nvSpPr>
        <p:spPr bwMode="auto">
          <a:xfrm>
            <a:off x="502788" y="517005"/>
            <a:ext cx="29262270" cy="6721058"/>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pic>
        <p:nvPicPr>
          <p:cNvPr id="1026" name="Picture 2" descr="C:\Users\sepah\Desktop\DTU-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01334" y="1044870"/>
            <a:ext cx="2997067" cy="43678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sepah\Desktop\Templates\logo_fullname_2colour-da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3556" y="2462605"/>
            <a:ext cx="5169041" cy="27006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481836" y="974715"/>
            <a:ext cx="23303811" cy="1976931"/>
          </a:xfrm>
          <a:prstGeom prst="rect">
            <a:avLst/>
          </a:prstGeom>
          <a:noFill/>
        </p:spPr>
        <p:txBody>
          <a:bodyPr wrap="square" lIns="129013" tIns="64506" rIns="129013" bIns="64506" rtlCol="0">
            <a:spAutoFit/>
          </a:bodyPr>
          <a:lstStyle/>
          <a:p>
            <a:pPr algn="ctr"/>
            <a:r>
              <a:rPr lang="en-US" sz="6000" dirty="0" smtClean="0">
                <a:latin typeface="Arial" panose="020B0604020202020204" pitchFamily="34" charset="0"/>
                <a:cs typeface="Arial" panose="020B0604020202020204" pitchFamily="34" charset="0"/>
              </a:rPr>
              <a:t>Investigating feasibility of broadband continuous variable quantum key distribution in telecom fibers with local </a:t>
            </a:r>
            <a:r>
              <a:rPr lang="en-US" sz="6000" dirty="0" err="1" smtClean="0">
                <a:latin typeface="Arial" panose="020B0604020202020204" pitchFamily="34" charset="0"/>
                <a:cs typeface="Arial" panose="020B0604020202020204" pitchFamily="34" charset="0"/>
              </a:rPr>
              <a:t>local</a:t>
            </a:r>
            <a:r>
              <a:rPr lang="en-US" sz="6000" dirty="0" smtClean="0">
                <a:latin typeface="Arial" panose="020B0604020202020204" pitchFamily="34" charset="0"/>
                <a:cs typeface="Arial" panose="020B0604020202020204" pitchFamily="34" charset="0"/>
              </a:rPr>
              <a:t> oscillator</a:t>
            </a:r>
            <a:endParaRPr lang="en-US" sz="6000" dirty="0">
              <a:latin typeface="Arial" panose="020B0604020202020204" pitchFamily="34" charset="0"/>
              <a:cs typeface="Arial" panose="020B0604020202020204" pitchFamily="34" charset="0"/>
            </a:endParaRPr>
          </a:p>
        </p:txBody>
      </p:sp>
      <p:sp>
        <p:nvSpPr>
          <p:cNvPr id="6" name="TextBox 5"/>
          <p:cNvSpPr txBox="1"/>
          <p:nvPr/>
        </p:nvSpPr>
        <p:spPr>
          <a:xfrm>
            <a:off x="5837237" y="3642519"/>
            <a:ext cx="19948410" cy="1484489"/>
          </a:xfrm>
          <a:prstGeom prst="rect">
            <a:avLst/>
          </a:prstGeom>
          <a:noFill/>
        </p:spPr>
        <p:txBody>
          <a:bodyPr wrap="square" lIns="129013" tIns="64506" rIns="129013" bIns="64506" rtlCol="0">
            <a:spAutoFit/>
          </a:bodyPr>
          <a:lstStyle/>
          <a:p>
            <a:pPr algn="ctr"/>
            <a:r>
              <a:rPr lang="en-US" sz="4400" dirty="0" smtClean="0">
                <a:latin typeface="Arial" panose="020B0604020202020204" pitchFamily="34" charset="0"/>
                <a:cs typeface="Arial" panose="020B0604020202020204" pitchFamily="34" charset="0"/>
              </a:rPr>
              <a:t>N. Jain</a:t>
            </a:r>
            <a:r>
              <a:rPr lang="en-US" sz="4400" dirty="0" smtClean="0">
                <a:latin typeface="Arial" panose="020B0604020202020204" pitchFamily="34" charset="0"/>
                <a:cs typeface="Arial" panose="020B0604020202020204" pitchFamily="34" charset="0"/>
              </a:rPr>
              <a:t>,</a:t>
            </a:r>
            <a:r>
              <a:rPr lang="en-US" sz="4400" baseline="30000" dirty="0" smtClean="0">
                <a:latin typeface="Arial" panose="020B0604020202020204" pitchFamily="34" charset="0"/>
                <a:cs typeface="Arial" panose="020B0604020202020204" pitchFamily="34" charset="0"/>
              </a:rPr>
              <a:t>1</a:t>
            </a:r>
            <a:r>
              <a:rPr lang="en-US" sz="4400" dirty="0" smtClean="0">
                <a:latin typeface="Arial" panose="020B0604020202020204" pitchFamily="34" charset="0"/>
                <a:cs typeface="Arial" panose="020B0604020202020204" pitchFamily="34" charset="0"/>
              </a:rPr>
              <a:t> C.S. Jacobsen,</a:t>
            </a:r>
            <a:r>
              <a:rPr lang="en-US" sz="4400" baseline="30000" dirty="0">
                <a:latin typeface="Arial" panose="020B0604020202020204" pitchFamily="34" charset="0"/>
                <a:cs typeface="Arial" panose="020B0604020202020204" pitchFamily="34" charset="0"/>
              </a:rPr>
              <a:t> 1</a:t>
            </a:r>
            <a:r>
              <a:rPr lang="en-US" sz="4400" dirty="0" smtClean="0">
                <a:latin typeface="Arial" panose="020B0604020202020204" pitchFamily="34" charset="0"/>
                <a:cs typeface="Arial" panose="020B0604020202020204" pitchFamily="34" charset="0"/>
              </a:rPr>
              <a:t> D. Solar Nikolic,</a:t>
            </a:r>
            <a:r>
              <a:rPr lang="en-US" sz="4400" baseline="30000" dirty="0">
                <a:latin typeface="Arial" panose="020B0604020202020204" pitchFamily="34" charset="0"/>
                <a:cs typeface="Arial" panose="020B0604020202020204" pitchFamily="34" charset="0"/>
              </a:rPr>
              <a:t>1</a:t>
            </a:r>
            <a:r>
              <a:rPr lang="en-US" sz="4400" dirty="0" smtClean="0">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A</a:t>
            </a:r>
            <a:r>
              <a:rPr lang="en-US" sz="4400"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Kordts</a:t>
            </a:r>
            <a:r>
              <a:rPr lang="en-US" sz="4400" dirty="0" smtClean="0">
                <a:latin typeface="Arial" panose="020B0604020202020204" pitchFamily="34" charset="0"/>
                <a:cs typeface="Arial" panose="020B0604020202020204" pitchFamily="34" charset="0"/>
              </a:rPr>
              <a:t>,</a:t>
            </a:r>
            <a:r>
              <a:rPr lang="en-US" sz="4400" baseline="30000" dirty="0">
                <a:latin typeface="Arial" panose="020B0604020202020204" pitchFamily="34" charset="0"/>
                <a:cs typeface="Arial" panose="020B0604020202020204" pitchFamily="34" charset="0"/>
              </a:rPr>
              <a:t>1</a:t>
            </a:r>
            <a:r>
              <a:rPr lang="en-US" sz="4400" dirty="0" smtClean="0">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C</a:t>
            </a:r>
            <a:r>
              <a:rPr lang="en-US" sz="4400" dirty="0" smtClean="0">
                <a:latin typeface="Arial" panose="020B0604020202020204" pitchFamily="34" charset="0"/>
                <a:cs typeface="Arial" panose="020B0604020202020204" pitchFamily="34" charset="0"/>
              </a:rPr>
              <a:t>. Lupo,</a:t>
            </a:r>
            <a:r>
              <a:rPr lang="en-US" sz="4400" baseline="30000" dirty="0">
                <a:latin typeface="Arial" panose="020B0604020202020204" pitchFamily="34" charset="0"/>
                <a:cs typeface="Arial" panose="020B0604020202020204" pitchFamily="34" charset="0"/>
              </a:rPr>
              <a:t>2</a:t>
            </a:r>
            <a:r>
              <a:rPr lang="en-US" sz="4400" dirty="0" smtClean="0">
                <a:latin typeface="Arial" panose="020B0604020202020204" pitchFamily="34" charset="0"/>
                <a:cs typeface="Arial" panose="020B0604020202020204" pitchFamily="34" charset="0"/>
              </a:rPr>
              <a:t> </a:t>
            </a:r>
            <a:endParaRPr lang="en-US" sz="4400" dirty="0" smtClean="0">
              <a:latin typeface="Arial" panose="020B0604020202020204" pitchFamily="34" charset="0"/>
              <a:cs typeface="Arial" panose="020B0604020202020204" pitchFamily="34" charset="0"/>
            </a:endParaRPr>
          </a:p>
          <a:p>
            <a:pPr algn="ctr"/>
            <a:r>
              <a:rPr lang="en-US" sz="4400" dirty="0">
                <a:latin typeface="Arial" panose="020B0604020202020204" pitchFamily="34" charset="0"/>
                <a:cs typeface="Arial" panose="020B0604020202020204" pitchFamily="34" charset="0"/>
              </a:rPr>
              <a:t>R</a:t>
            </a:r>
            <a:r>
              <a:rPr lang="en-US" sz="4400"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Grigoryan</a:t>
            </a:r>
            <a:r>
              <a:rPr lang="en-US" sz="4400" dirty="0" smtClean="0">
                <a:latin typeface="Arial" panose="020B0604020202020204" pitchFamily="34" charset="0"/>
                <a:cs typeface="Arial" panose="020B0604020202020204" pitchFamily="34" charset="0"/>
              </a:rPr>
              <a:t>,</a:t>
            </a:r>
            <a:r>
              <a:rPr lang="en-US" sz="4400" baseline="30000" dirty="0">
                <a:latin typeface="Arial" panose="020B0604020202020204" pitchFamily="34" charset="0"/>
                <a:cs typeface="Arial" panose="020B0604020202020204" pitchFamily="34" charset="0"/>
              </a:rPr>
              <a:t>1</a:t>
            </a:r>
            <a:r>
              <a:rPr lang="en-US" sz="4400" baseline="30000" dirty="0" smtClean="0">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T</a:t>
            </a:r>
            <a:r>
              <a:rPr lang="en-US" sz="4400" dirty="0" smtClean="0">
                <a:latin typeface="Arial" panose="020B0604020202020204" pitchFamily="34" charset="0"/>
                <a:cs typeface="Arial" panose="020B0604020202020204" pitchFamily="34" charset="0"/>
              </a:rPr>
              <a:t>. </a:t>
            </a:r>
            <a:r>
              <a:rPr lang="en-US" sz="4400" dirty="0" smtClean="0">
                <a:latin typeface="Arial" panose="020B0604020202020204" pitchFamily="34" charset="0"/>
                <a:cs typeface="Arial" panose="020B0604020202020204" pitchFamily="34" charset="0"/>
              </a:rPr>
              <a:t>Pedersen</a:t>
            </a:r>
            <a:r>
              <a:rPr lang="en-US" sz="4400" dirty="0" smtClean="0">
                <a:latin typeface="Arial" panose="020B0604020202020204" pitchFamily="34" charset="0"/>
                <a:cs typeface="Arial" panose="020B0604020202020204" pitchFamily="34" charset="0"/>
              </a:rPr>
              <a:t>,</a:t>
            </a:r>
            <a:r>
              <a:rPr lang="en-US" sz="4400" baseline="30000" dirty="0">
                <a:latin typeface="Arial" panose="020B0604020202020204" pitchFamily="34" charset="0"/>
                <a:cs typeface="Arial" panose="020B0604020202020204" pitchFamily="34" charset="0"/>
              </a:rPr>
              <a:t>3</a:t>
            </a:r>
            <a:r>
              <a:rPr lang="en-US" sz="4400" dirty="0" smtClean="0">
                <a:latin typeface="Arial" panose="020B0604020202020204" pitchFamily="34" charset="0"/>
                <a:cs typeface="Arial" panose="020B0604020202020204" pitchFamily="34" charset="0"/>
              </a:rPr>
              <a:t> S. Pirandola,</a:t>
            </a:r>
            <a:r>
              <a:rPr lang="en-US" sz="4400" baseline="30000" dirty="0" smtClean="0">
                <a:latin typeface="Arial" panose="020B0604020202020204" pitchFamily="34" charset="0"/>
                <a:cs typeface="Arial" panose="020B0604020202020204" pitchFamily="34" charset="0"/>
              </a:rPr>
              <a:t>2,4</a:t>
            </a:r>
            <a:r>
              <a:rPr lang="en-US" sz="4400" dirty="0" smtClean="0">
                <a:latin typeface="Arial" panose="020B0604020202020204" pitchFamily="34" charset="0"/>
                <a:cs typeface="Arial" panose="020B0604020202020204" pitchFamily="34" charset="0"/>
              </a:rPr>
              <a:t> T. Gehring,</a:t>
            </a:r>
            <a:r>
              <a:rPr lang="en-US" sz="4400" baseline="30000" dirty="0" smtClean="0">
                <a:latin typeface="Arial" panose="020B0604020202020204" pitchFamily="34" charset="0"/>
                <a:cs typeface="Arial" panose="020B0604020202020204" pitchFamily="34" charset="0"/>
              </a:rPr>
              <a:t>1</a:t>
            </a:r>
            <a:r>
              <a:rPr lang="en-US" sz="4400" dirty="0" smtClean="0">
                <a:latin typeface="Arial" panose="020B0604020202020204" pitchFamily="34" charset="0"/>
                <a:cs typeface="Arial" panose="020B0604020202020204" pitchFamily="34" charset="0"/>
              </a:rPr>
              <a:t> </a:t>
            </a:r>
            <a:r>
              <a:rPr lang="en-US" sz="4400" dirty="0">
                <a:latin typeface="Arial" panose="020B0604020202020204" pitchFamily="34" charset="0"/>
                <a:cs typeface="Arial" panose="020B0604020202020204" pitchFamily="34" charset="0"/>
              </a:rPr>
              <a:t>and </a:t>
            </a:r>
            <a:r>
              <a:rPr lang="en-US" sz="4400" u="sng" dirty="0" smtClean="0">
                <a:latin typeface="Arial" panose="020B0604020202020204" pitchFamily="34" charset="0"/>
                <a:cs typeface="Arial" panose="020B0604020202020204" pitchFamily="34" charset="0"/>
              </a:rPr>
              <a:t>U</a:t>
            </a:r>
            <a:r>
              <a:rPr lang="en-US" sz="4400" u="sng" dirty="0" smtClean="0">
                <a:latin typeface="Arial" panose="020B0604020202020204" pitchFamily="34" charset="0"/>
                <a:cs typeface="Arial" panose="020B0604020202020204" pitchFamily="34" charset="0"/>
              </a:rPr>
              <a:t>.L. Andersen</a:t>
            </a:r>
            <a:r>
              <a:rPr lang="en-US" sz="4400" baseline="30000" dirty="0" smtClean="0">
                <a:latin typeface="Arial" panose="020B0604020202020204" pitchFamily="34" charset="0"/>
                <a:cs typeface="Arial" panose="020B0604020202020204" pitchFamily="34" charset="0"/>
              </a:rPr>
              <a:t>1</a:t>
            </a:r>
            <a:endParaRPr lang="en-US" sz="4400" baseline="30000" dirty="0">
              <a:latin typeface="Arial" panose="020B0604020202020204" pitchFamily="34" charset="0"/>
              <a:cs typeface="Arial" panose="020B0604020202020204" pitchFamily="34" charset="0"/>
            </a:endParaRPr>
          </a:p>
        </p:txBody>
      </p:sp>
      <p:sp>
        <p:nvSpPr>
          <p:cNvPr id="23" name="AutoShape 13"/>
          <p:cNvSpPr>
            <a:spLocks noChangeArrowheads="1"/>
          </p:cNvSpPr>
          <p:nvPr/>
        </p:nvSpPr>
        <p:spPr bwMode="auto">
          <a:xfrm>
            <a:off x="502788" y="8083992"/>
            <a:ext cx="8656703" cy="7984709"/>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4" name="TextBox 23"/>
          <p:cNvSpPr txBox="1"/>
          <p:nvPr/>
        </p:nvSpPr>
        <p:spPr>
          <a:xfrm>
            <a:off x="1023393" y="8526915"/>
            <a:ext cx="1325880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Introduction</a:t>
            </a:r>
            <a:endParaRPr lang="en-US" sz="4800" dirty="0">
              <a:latin typeface="Arial" panose="020B0604020202020204" pitchFamily="34" charset="0"/>
              <a:cs typeface="Arial" panose="020B0604020202020204" pitchFamily="34" charset="0"/>
            </a:endParaRPr>
          </a:p>
        </p:txBody>
      </p:sp>
      <p:sp>
        <p:nvSpPr>
          <p:cNvPr id="25" name="TextBox 24"/>
          <p:cNvSpPr txBox="1"/>
          <p:nvPr/>
        </p:nvSpPr>
        <p:spPr>
          <a:xfrm>
            <a:off x="1053556" y="19200517"/>
            <a:ext cx="13416489"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Current setup and component characterization</a:t>
            </a:r>
            <a:endParaRPr lang="en-US" sz="4800" dirty="0">
              <a:latin typeface="Arial" panose="020B0604020202020204" pitchFamily="34" charset="0"/>
              <a:cs typeface="Arial" panose="020B0604020202020204" pitchFamily="34" charset="0"/>
            </a:endParaRPr>
          </a:p>
        </p:txBody>
      </p:sp>
      <p:sp>
        <p:nvSpPr>
          <p:cNvPr id="26" name="TextBox 25"/>
          <p:cNvSpPr txBox="1"/>
          <p:nvPr/>
        </p:nvSpPr>
        <p:spPr>
          <a:xfrm>
            <a:off x="1253312" y="29855717"/>
            <a:ext cx="539328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Results</a:t>
            </a:r>
            <a:endParaRPr lang="en-US" sz="4800" dirty="0">
              <a:latin typeface="Arial" panose="020B0604020202020204" pitchFamily="34" charset="0"/>
              <a:cs typeface="Arial" panose="020B0604020202020204" pitchFamily="34" charset="0"/>
            </a:endParaRPr>
          </a:p>
        </p:txBody>
      </p:sp>
      <p:sp>
        <p:nvSpPr>
          <p:cNvPr id="12" name="TextBox 11"/>
          <p:cNvSpPr txBox="1"/>
          <p:nvPr/>
        </p:nvSpPr>
        <p:spPr>
          <a:xfrm>
            <a:off x="1002348" y="5649794"/>
            <a:ext cx="28360106" cy="1200329"/>
          </a:xfrm>
          <a:prstGeom prst="rect">
            <a:avLst/>
          </a:prstGeom>
          <a:noFill/>
        </p:spPr>
        <p:txBody>
          <a:bodyPr wrap="square" rtlCol="0">
            <a:spAutoFit/>
          </a:bodyPr>
          <a:lstStyle/>
          <a:p>
            <a:pPr lvl="0" algn="ctr" defTabSz="4165227">
              <a:spcBef>
                <a:spcPct val="20000"/>
              </a:spcBef>
            </a:pPr>
            <a:r>
              <a:rPr lang="en-US" sz="3600" baseline="30000" dirty="0">
                <a:solidFill>
                  <a:prstClr val="black"/>
                </a:solidFill>
              </a:rPr>
              <a:t>1</a:t>
            </a:r>
            <a:r>
              <a:rPr lang="en-US" sz="3600" dirty="0">
                <a:solidFill>
                  <a:prstClr val="black"/>
                </a:solidFill>
              </a:rPr>
              <a:t>Department of Physics, DTU, 2800 </a:t>
            </a:r>
            <a:r>
              <a:rPr lang="en-US" sz="3600" dirty="0" err="1">
                <a:solidFill>
                  <a:prstClr val="black"/>
                </a:solidFill>
              </a:rPr>
              <a:t>Kongens</a:t>
            </a:r>
            <a:r>
              <a:rPr lang="en-US" sz="3600" dirty="0">
                <a:solidFill>
                  <a:prstClr val="black"/>
                </a:solidFill>
              </a:rPr>
              <a:t> </a:t>
            </a:r>
            <a:r>
              <a:rPr lang="en-US" sz="3600" dirty="0" err="1">
                <a:solidFill>
                  <a:prstClr val="black"/>
                </a:solidFill>
              </a:rPr>
              <a:t>Lyngby</a:t>
            </a:r>
            <a:r>
              <a:rPr lang="en-US" sz="3600" dirty="0">
                <a:solidFill>
                  <a:prstClr val="black"/>
                </a:solidFill>
              </a:rPr>
              <a:t>, </a:t>
            </a:r>
            <a:r>
              <a:rPr lang="en-US" sz="3600" dirty="0" smtClean="0">
                <a:solidFill>
                  <a:prstClr val="black"/>
                </a:solidFill>
              </a:rPr>
              <a:t>Denmark, </a:t>
            </a:r>
            <a:r>
              <a:rPr lang="en-US" sz="3600" baseline="30000" dirty="0" smtClean="0">
                <a:solidFill>
                  <a:prstClr val="black"/>
                </a:solidFill>
              </a:rPr>
              <a:t>2</a:t>
            </a:r>
            <a:r>
              <a:rPr lang="en-US" sz="3600" dirty="0" smtClean="0">
                <a:solidFill>
                  <a:prstClr val="black"/>
                </a:solidFill>
              </a:rPr>
              <a:t>York Centre for Quantum Technologies (YCQT), University of York, York YO10 5GH</a:t>
            </a:r>
            <a:r>
              <a:rPr lang="en-US" sz="3600" dirty="0" smtClean="0">
                <a:solidFill>
                  <a:prstClr val="black"/>
                </a:solidFill>
              </a:rPr>
              <a:t>, </a:t>
            </a:r>
            <a:r>
              <a:rPr lang="en-US" sz="3600" baseline="30000" dirty="0" smtClean="0">
                <a:solidFill>
                  <a:prstClr val="black"/>
                </a:solidFill>
              </a:rPr>
              <a:t>3</a:t>
            </a:r>
            <a:r>
              <a:rPr lang="en-US" sz="3600" dirty="0" smtClean="0">
                <a:solidFill>
                  <a:prstClr val="black"/>
                </a:solidFill>
              </a:rPr>
              <a:t>Cryptomathic A/S, </a:t>
            </a:r>
            <a:r>
              <a:rPr lang="en-US" sz="3600" dirty="0" err="1" smtClean="0">
                <a:solidFill>
                  <a:prstClr val="black"/>
                </a:solidFill>
              </a:rPr>
              <a:t>Jaegergardsgale</a:t>
            </a:r>
            <a:r>
              <a:rPr lang="en-US" sz="3600" dirty="0" smtClean="0">
                <a:solidFill>
                  <a:prstClr val="black"/>
                </a:solidFill>
              </a:rPr>
              <a:t> 118, 8000 Aarhus, Denmark</a:t>
            </a:r>
            <a:r>
              <a:rPr lang="en-US" sz="3600" dirty="0" smtClean="0">
                <a:solidFill>
                  <a:prstClr val="black"/>
                </a:solidFill>
              </a:rPr>
              <a:t>, </a:t>
            </a:r>
            <a:r>
              <a:rPr lang="en-US" sz="3600" baseline="30000" dirty="0" smtClean="0">
                <a:solidFill>
                  <a:prstClr val="black"/>
                </a:solidFill>
              </a:rPr>
              <a:t>4</a:t>
            </a:r>
            <a:r>
              <a:rPr lang="en-US" sz="3600" dirty="0" smtClean="0">
                <a:solidFill>
                  <a:prstClr val="black"/>
                </a:solidFill>
              </a:rPr>
              <a:t>Computer Science, University of York, York YO10 5GH, United Kingdom</a:t>
            </a:r>
            <a:endParaRPr lang="en-US" sz="5400" dirty="0"/>
          </a:p>
        </p:txBody>
      </p:sp>
      <p:sp>
        <p:nvSpPr>
          <p:cNvPr id="42" name="AutoShape 13"/>
          <p:cNvSpPr>
            <a:spLocks noChangeArrowheads="1"/>
          </p:cNvSpPr>
          <p:nvPr/>
        </p:nvSpPr>
        <p:spPr bwMode="auto">
          <a:xfrm>
            <a:off x="503237" y="40622543"/>
            <a:ext cx="29262270" cy="1653375"/>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0" name="Rectangle 19"/>
          <p:cNvSpPr/>
          <p:nvPr/>
        </p:nvSpPr>
        <p:spPr>
          <a:xfrm>
            <a:off x="1141170" y="40948390"/>
            <a:ext cx="2808782" cy="707886"/>
          </a:xfrm>
          <a:prstGeom prst="rect">
            <a:avLst/>
          </a:prstGeom>
        </p:spPr>
        <p:txBody>
          <a:bodyPr wrap="none">
            <a:spAutoFit/>
          </a:bodyPr>
          <a:lstStyle/>
          <a:p>
            <a:r>
              <a:rPr lang="en-US" sz="4000" dirty="0" smtClean="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54" name="Rectangle 53"/>
          <p:cNvSpPr/>
          <p:nvPr/>
        </p:nvSpPr>
        <p:spPr>
          <a:xfrm>
            <a:off x="692929" y="24408999"/>
            <a:ext cx="1700568"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8163837" y="21854319"/>
            <a:ext cx="609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047037" y="29589707"/>
            <a:ext cx="990600" cy="880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87884" y="29711622"/>
            <a:ext cx="990600" cy="880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92929" y="40705226"/>
            <a:ext cx="28099227" cy="584775"/>
          </a:xfrm>
          <a:prstGeom prst="rect">
            <a:avLst/>
          </a:prstGeom>
          <a:noFill/>
        </p:spPr>
        <p:txBody>
          <a:bodyPr wrap="square" rtlCol="0">
            <a:spAutoFit/>
          </a:bodyPr>
          <a:lstStyle/>
          <a:p>
            <a:r>
              <a:rPr lang="en-US" sz="3200" dirty="0" smtClean="0"/>
              <a:t>[1</a:t>
            </a:r>
            <a:r>
              <a:rPr lang="en-US" sz="3200" dirty="0" smtClean="0"/>
              <a:t>]</a:t>
            </a:r>
            <a:endParaRPr lang="en-US" sz="3200" dirty="0" smtClean="0"/>
          </a:p>
        </p:txBody>
      </p:sp>
      <p:sp>
        <p:nvSpPr>
          <p:cNvPr id="72" name="TextBox 71"/>
          <p:cNvSpPr txBox="1"/>
          <p:nvPr/>
        </p:nvSpPr>
        <p:spPr>
          <a:xfrm>
            <a:off x="1079918" y="9509919"/>
            <a:ext cx="7568061" cy="5693866"/>
          </a:xfrm>
          <a:prstGeom prst="rect">
            <a:avLst/>
          </a:prstGeom>
          <a:noFill/>
        </p:spPr>
        <p:txBody>
          <a:bodyPr wrap="square" rtlCol="0">
            <a:spAutoFit/>
          </a:bodyPr>
          <a:lstStyle/>
          <a:p>
            <a:r>
              <a:rPr lang="en-US" sz="2800" dirty="0" smtClean="0"/>
              <a:t>The use of continuous variable quantum information carriers, instead of qubits, constitutes a powerful alternative approach for quantum key distribution (QKD). CV-QKD protocols present the major advantage that they only require standard telecommunication technology such as lasers, fibers, and in particular, widely used coherent detection techniques. The best understood CV-QKD protocols, in terms of security proofs and practical implementation, are one-way protocols using coherent states with Gaussian modulation. These protocols are proved to be secure against collective Gaussian attacks in finite size regime. </a:t>
            </a:r>
            <a:endParaRPr lang="en-US" sz="2800" dirty="0"/>
          </a:p>
        </p:txBody>
      </p:sp>
      <p:sp>
        <p:nvSpPr>
          <p:cNvPr id="43" name="AutoShape 13"/>
          <p:cNvSpPr>
            <a:spLocks noChangeArrowheads="1"/>
          </p:cNvSpPr>
          <p:nvPr/>
        </p:nvSpPr>
        <p:spPr bwMode="auto">
          <a:xfrm>
            <a:off x="10539016" y="8004275"/>
            <a:ext cx="19226042" cy="10018472"/>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44" name="TextBox 43"/>
          <p:cNvSpPr txBox="1"/>
          <p:nvPr/>
        </p:nvSpPr>
        <p:spPr>
          <a:xfrm>
            <a:off x="12526847" y="8526915"/>
            <a:ext cx="1325880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Transmitted LO vs. local LO</a:t>
            </a:r>
            <a:endParaRPr lang="en-US" sz="4800" dirty="0">
              <a:latin typeface="Arial" panose="020B0604020202020204" pitchFamily="34" charset="0"/>
              <a:cs typeface="Arial" panose="020B0604020202020204" pitchFamily="34" charset="0"/>
            </a:endParaRPr>
          </a:p>
        </p:txBody>
      </p:sp>
      <p:sp>
        <p:nvSpPr>
          <p:cNvPr id="46" name="TextBox 45"/>
          <p:cNvSpPr txBox="1"/>
          <p:nvPr/>
        </p:nvSpPr>
        <p:spPr>
          <a:xfrm>
            <a:off x="12526848" y="9697230"/>
            <a:ext cx="10679395" cy="2677656"/>
          </a:xfrm>
          <a:prstGeom prst="rect">
            <a:avLst/>
          </a:prstGeom>
          <a:noFill/>
        </p:spPr>
        <p:txBody>
          <a:bodyPr wrap="square" rtlCol="0">
            <a:spAutoFit/>
          </a:bodyPr>
          <a:lstStyle/>
          <a:p>
            <a:r>
              <a:rPr lang="en-US" sz="2800" dirty="0" smtClean="0"/>
              <a:t>CV-QKD systems employ receivers which perform phase-sensitive detection using an optical beam called local oscillator whose phase drift with respect to the emitter must be precisely controlled and estimated. </a:t>
            </a:r>
            <a:r>
              <a:rPr lang="en-US" sz="2800" dirty="0" smtClean="0"/>
              <a:t>In most implementations the transmitted local oscillator (TLO) design is used. In order to lift important limitations of TLO, a new method implementing local </a:t>
            </a:r>
            <a:r>
              <a:rPr lang="en-US" sz="2800" dirty="0" err="1" smtClean="0"/>
              <a:t>local</a:t>
            </a:r>
            <a:r>
              <a:rPr lang="en-US" sz="2800" dirty="0" smtClean="0"/>
              <a:t> oscillator (LLO) is used.</a:t>
            </a:r>
            <a:endParaRPr lang="en-US" sz="2800" dirty="0"/>
          </a:p>
        </p:txBody>
      </p:sp>
      <p:pic>
        <p:nvPicPr>
          <p:cNvPr id="49" name="Picture 48"/>
          <p:cNvPicPr>
            <a:picLocks noChangeAspect="1"/>
          </p:cNvPicPr>
          <p:nvPr/>
        </p:nvPicPr>
        <p:blipFill>
          <a:blip r:embed="rId5"/>
          <a:stretch>
            <a:fillRect/>
          </a:stretch>
        </p:blipFill>
        <p:spPr>
          <a:xfrm>
            <a:off x="12399095" y="13188100"/>
            <a:ext cx="4856616" cy="2035798"/>
          </a:xfrm>
          <a:prstGeom prst="rect">
            <a:avLst/>
          </a:prstGeom>
        </p:spPr>
      </p:pic>
      <p:pic>
        <p:nvPicPr>
          <p:cNvPr id="51" name="Picture 50"/>
          <p:cNvPicPr>
            <a:picLocks noChangeAspect="1"/>
          </p:cNvPicPr>
          <p:nvPr/>
        </p:nvPicPr>
        <p:blipFill>
          <a:blip r:embed="rId6"/>
          <a:stretch>
            <a:fillRect/>
          </a:stretch>
        </p:blipFill>
        <p:spPr>
          <a:xfrm>
            <a:off x="18005216" y="13160395"/>
            <a:ext cx="5090517" cy="2035798"/>
          </a:xfrm>
          <a:prstGeom prst="rect">
            <a:avLst/>
          </a:prstGeom>
        </p:spPr>
      </p:pic>
      <p:sp>
        <p:nvSpPr>
          <p:cNvPr id="52" name="TextBox 51"/>
          <p:cNvSpPr txBox="1"/>
          <p:nvPr/>
        </p:nvSpPr>
        <p:spPr>
          <a:xfrm>
            <a:off x="14282193" y="12692803"/>
            <a:ext cx="1044870" cy="461665"/>
          </a:xfrm>
          <a:prstGeom prst="rect">
            <a:avLst/>
          </a:prstGeom>
          <a:noFill/>
        </p:spPr>
        <p:txBody>
          <a:bodyPr wrap="square" rtlCol="0">
            <a:spAutoFit/>
          </a:bodyPr>
          <a:lstStyle/>
          <a:p>
            <a:r>
              <a:rPr lang="en-US" sz="2400" dirty="0" smtClean="0"/>
              <a:t>TLO</a:t>
            </a:r>
            <a:endParaRPr lang="en-US" sz="2400" dirty="0"/>
          </a:p>
        </p:txBody>
      </p:sp>
      <p:sp>
        <p:nvSpPr>
          <p:cNvPr id="53" name="TextBox 52"/>
          <p:cNvSpPr txBox="1"/>
          <p:nvPr/>
        </p:nvSpPr>
        <p:spPr>
          <a:xfrm>
            <a:off x="20346540" y="12702524"/>
            <a:ext cx="1044870" cy="461665"/>
          </a:xfrm>
          <a:prstGeom prst="rect">
            <a:avLst/>
          </a:prstGeom>
          <a:noFill/>
        </p:spPr>
        <p:txBody>
          <a:bodyPr wrap="square" rtlCol="0">
            <a:spAutoFit/>
          </a:bodyPr>
          <a:lstStyle/>
          <a:p>
            <a:r>
              <a:rPr lang="en-US" sz="2400" dirty="0" smtClean="0"/>
              <a:t>LLO</a:t>
            </a:r>
            <a:endParaRPr lang="en-US" sz="2400" dirty="0"/>
          </a:p>
        </p:txBody>
      </p:sp>
      <p:sp>
        <p:nvSpPr>
          <p:cNvPr id="56" name="TextBox 55"/>
          <p:cNvSpPr txBox="1"/>
          <p:nvPr/>
        </p:nvSpPr>
        <p:spPr>
          <a:xfrm>
            <a:off x="12399095" y="15312604"/>
            <a:ext cx="4856616" cy="2308324"/>
          </a:xfrm>
          <a:prstGeom prst="rect">
            <a:avLst/>
          </a:prstGeom>
          <a:noFill/>
        </p:spPr>
        <p:txBody>
          <a:bodyPr wrap="square" rtlCol="0">
            <a:spAutoFit/>
          </a:bodyPr>
          <a:lstStyle/>
          <a:p>
            <a:pPr marL="342900" indent="-342900">
              <a:buFontTx/>
              <a:buChar char="-"/>
            </a:pPr>
            <a:r>
              <a:rPr lang="en-US" sz="1800" dirty="0" smtClean="0">
                <a:solidFill>
                  <a:srgbClr val="92D050"/>
                </a:solidFill>
              </a:rPr>
              <a:t>Stable relative phase between quantum signal and LO at the receiver </a:t>
            </a:r>
          </a:p>
          <a:p>
            <a:pPr marL="342900" indent="-342900">
              <a:buFontTx/>
              <a:buChar char="-"/>
            </a:pPr>
            <a:r>
              <a:rPr lang="en-US" sz="1800" dirty="0" smtClean="0">
                <a:solidFill>
                  <a:srgbClr val="FF0000"/>
                </a:solidFill>
              </a:rPr>
              <a:t>Security weakness by manipulating LO intensity or wavelength on the quantum channel</a:t>
            </a:r>
          </a:p>
          <a:p>
            <a:pPr marL="342900" indent="-342900">
              <a:buFontTx/>
              <a:buChar char="-"/>
            </a:pPr>
            <a:r>
              <a:rPr lang="en-US" sz="1800" dirty="0" smtClean="0">
                <a:solidFill>
                  <a:srgbClr val="FF0000"/>
                </a:solidFill>
              </a:rPr>
              <a:t>LO intensity limitation at the receiver due to propagation losses and non- linear effects in fibers</a:t>
            </a:r>
          </a:p>
        </p:txBody>
      </p:sp>
      <p:sp>
        <p:nvSpPr>
          <p:cNvPr id="58" name="TextBox 57"/>
          <p:cNvSpPr txBox="1"/>
          <p:nvPr/>
        </p:nvSpPr>
        <p:spPr>
          <a:xfrm>
            <a:off x="18005216" y="15312604"/>
            <a:ext cx="4856616" cy="2031325"/>
          </a:xfrm>
          <a:prstGeom prst="rect">
            <a:avLst/>
          </a:prstGeom>
          <a:noFill/>
        </p:spPr>
        <p:txBody>
          <a:bodyPr wrap="square" rtlCol="0">
            <a:spAutoFit/>
          </a:bodyPr>
          <a:lstStyle/>
          <a:p>
            <a:pPr marL="342900" indent="-342900">
              <a:buFontTx/>
              <a:buChar char="-"/>
            </a:pPr>
            <a:r>
              <a:rPr lang="en-US" sz="1800" dirty="0" smtClean="0">
                <a:solidFill>
                  <a:srgbClr val="FF0000"/>
                </a:solidFill>
              </a:rPr>
              <a:t>Difficulty in estimating the relative phase between quantum signal and LO; more complicated phase correction using reference pulses needs to be employed</a:t>
            </a:r>
          </a:p>
          <a:p>
            <a:pPr marL="342900" indent="-342900">
              <a:buFontTx/>
              <a:buChar char="-"/>
            </a:pPr>
            <a:r>
              <a:rPr lang="en-US" sz="1800" dirty="0" smtClean="0">
                <a:solidFill>
                  <a:srgbClr val="92D050"/>
                </a:solidFill>
              </a:rPr>
              <a:t>LO can be fully trusted, security loopholes closed</a:t>
            </a:r>
          </a:p>
          <a:p>
            <a:pPr marL="342900" indent="-342900">
              <a:buFontTx/>
              <a:buChar char="-"/>
            </a:pPr>
            <a:r>
              <a:rPr lang="en-US" sz="1800" dirty="0" smtClean="0">
                <a:solidFill>
                  <a:srgbClr val="92D050"/>
                </a:solidFill>
              </a:rPr>
              <a:t>No limitation on LO intensity at the receiver</a:t>
            </a:r>
          </a:p>
        </p:txBody>
      </p:sp>
      <p:sp>
        <p:nvSpPr>
          <p:cNvPr id="59" name="TextBox 58"/>
          <p:cNvSpPr txBox="1"/>
          <p:nvPr/>
        </p:nvSpPr>
        <p:spPr>
          <a:xfrm>
            <a:off x="24241357" y="10507314"/>
            <a:ext cx="4757043" cy="523220"/>
          </a:xfrm>
          <a:prstGeom prst="rect">
            <a:avLst/>
          </a:prstGeom>
          <a:noFill/>
        </p:spPr>
        <p:txBody>
          <a:bodyPr wrap="square" rtlCol="0">
            <a:spAutoFit/>
          </a:bodyPr>
          <a:lstStyle/>
          <a:p>
            <a:r>
              <a:rPr lang="en-US" sz="2800" dirty="0" smtClean="0"/>
              <a:t>Heterodyne detection with LLO</a:t>
            </a:r>
            <a:endParaRPr lang="en-US" sz="2800" dirty="0"/>
          </a:p>
        </p:txBody>
      </p:sp>
      <p:sp>
        <p:nvSpPr>
          <p:cNvPr id="60" name="TextBox 59"/>
          <p:cNvSpPr txBox="1"/>
          <p:nvPr/>
        </p:nvSpPr>
        <p:spPr>
          <a:xfrm>
            <a:off x="24241357" y="11585680"/>
            <a:ext cx="5366893" cy="5262979"/>
          </a:xfrm>
          <a:prstGeom prst="rect">
            <a:avLst/>
          </a:prstGeom>
          <a:noFill/>
        </p:spPr>
        <p:txBody>
          <a:bodyPr wrap="square" rtlCol="0">
            <a:spAutoFit/>
          </a:bodyPr>
          <a:lstStyle/>
          <a:p>
            <a:r>
              <a:rPr lang="en-US" sz="2800" dirty="0" smtClean="0"/>
              <a:t>While in homodyne detection local oscillator needs to be exactly the same frequency as the carrier of quantum signal, in heterodyne detection one can freely manipulate the LO frequency. Output current of the homodyne receiver (with the detuned LO) is:</a:t>
            </a:r>
          </a:p>
          <a:p>
            <a:r>
              <a:rPr lang="en-US" sz="2800" dirty="0" smtClean="0"/>
              <a:t>EQUATION</a:t>
            </a:r>
          </a:p>
          <a:p>
            <a:r>
              <a:rPr lang="en-US" sz="2800" dirty="0" smtClean="0"/>
              <a:t>The expression assumes negligible phase noise and small modulation depths. </a:t>
            </a:r>
            <a:endParaRPr lang="en-US" sz="2800" dirty="0"/>
          </a:p>
        </p:txBody>
      </p:sp>
      <p:cxnSp>
        <p:nvCxnSpPr>
          <p:cNvPr id="190" name="Straight Connector 189"/>
          <p:cNvCxnSpPr/>
          <p:nvPr/>
        </p:nvCxnSpPr>
        <p:spPr>
          <a:xfrm>
            <a:off x="11628340" y="20468382"/>
            <a:ext cx="894829" cy="8414"/>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3367570" y="20926540"/>
            <a:ext cx="274320" cy="257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25468" y="20930149"/>
            <a:ext cx="8898663" cy="2310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02" name="CustomShape 17"/>
          <p:cNvSpPr/>
          <p:nvPr/>
        </p:nvSpPr>
        <p:spPr>
          <a:xfrm>
            <a:off x="2260742" y="20701168"/>
            <a:ext cx="1068584" cy="422000"/>
          </a:xfrm>
          <a:prstGeom prst="parallelogram">
            <a:avLst>
              <a:gd name="adj" fmla="val 25000"/>
            </a:avLst>
          </a:prstGeom>
          <a:solidFill>
            <a:srgbClr val="808080"/>
          </a:solidFill>
          <a:ln w="25560">
            <a:noFill/>
          </a:ln>
        </p:spPr>
      </p:sp>
      <p:sp>
        <p:nvSpPr>
          <p:cNvPr id="205" name="Hexagon 204"/>
          <p:cNvSpPr/>
          <p:nvPr/>
        </p:nvSpPr>
        <p:spPr>
          <a:xfrm>
            <a:off x="10832236" y="20698397"/>
            <a:ext cx="783979" cy="468327"/>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CustomShape 2"/>
          <p:cNvSpPr/>
          <p:nvPr/>
        </p:nvSpPr>
        <p:spPr>
          <a:xfrm>
            <a:off x="10852348" y="20774783"/>
            <a:ext cx="720633" cy="398336"/>
          </a:xfrm>
          <a:prstGeom prst="rect">
            <a:avLst/>
          </a:prstGeom>
          <a:noFill/>
          <a:ln>
            <a:noFill/>
          </a:ln>
        </p:spPr>
        <p:txBody>
          <a:bodyPr wrap="none" lIns="90000" tIns="45000" rIns="90000" bIns="45000"/>
          <a:lstStyle/>
          <a:p>
            <a:pPr>
              <a:lnSpc>
                <a:spcPct val="100000"/>
              </a:lnSpc>
            </a:pPr>
            <a:r>
              <a:rPr lang="en-US" sz="2000" dirty="0" smtClean="0">
                <a:solidFill>
                  <a:srgbClr val="000000"/>
                </a:solidFill>
                <a:latin typeface="Arial"/>
              </a:rPr>
              <a:t>AM</a:t>
            </a:r>
            <a:endParaRPr dirty="0"/>
          </a:p>
        </p:txBody>
      </p:sp>
      <p:sp>
        <p:nvSpPr>
          <p:cNvPr id="207" name="Hexagon 206"/>
          <p:cNvSpPr/>
          <p:nvPr/>
        </p:nvSpPr>
        <p:spPr>
          <a:xfrm>
            <a:off x="7219693" y="20698397"/>
            <a:ext cx="801609" cy="475569"/>
          </a:xfrm>
          <a:prstGeom prst="hexagon">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ustomShape 2"/>
          <p:cNvSpPr/>
          <p:nvPr/>
        </p:nvSpPr>
        <p:spPr>
          <a:xfrm>
            <a:off x="7326404" y="20748971"/>
            <a:ext cx="720633" cy="398336"/>
          </a:xfrm>
          <a:prstGeom prst="rect">
            <a:avLst/>
          </a:prstGeom>
          <a:noFill/>
          <a:ln>
            <a:noFill/>
          </a:ln>
        </p:spPr>
        <p:txBody>
          <a:bodyPr wrap="none" lIns="90000" tIns="45000" rIns="90000" bIns="45000"/>
          <a:lstStyle/>
          <a:p>
            <a:pPr>
              <a:lnSpc>
                <a:spcPct val="100000"/>
              </a:lnSpc>
            </a:pPr>
            <a:r>
              <a:rPr lang="en-US" sz="2000" dirty="0">
                <a:solidFill>
                  <a:srgbClr val="000000"/>
                </a:solidFill>
                <a:latin typeface="Arial"/>
              </a:rPr>
              <a:t>P</a:t>
            </a:r>
            <a:r>
              <a:rPr lang="en-US" sz="2000" dirty="0" smtClean="0">
                <a:solidFill>
                  <a:srgbClr val="000000"/>
                </a:solidFill>
                <a:latin typeface="Arial"/>
              </a:rPr>
              <a:t>M</a:t>
            </a:r>
            <a:endParaRPr dirty="0"/>
          </a:p>
        </p:txBody>
      </p:sp>
      <p:sp>
        <p:nvSpPr>
          <p:cNvPr id="212" name="CustomShape 2"/>
          <p:cNvSpPr/>
          <p:nvPr/>
        </p:nvSpPr>
        <p:spPr>
          <a:xfrm>
            <a:off x="572358" y="21421669"/>
            <a:ext cx="869128" cy="395280"/>
          </a:xfrm>
          <a:prstGeom prst="rect">
            <a:avLst/>
          </a:prstGeom>
          <a:noFill/>
          <a:ln>
            <a:noFill/>
          </a:ln>
        </p:spPr>
        <p:txBody>
          <a:bodyPr wrap="none" lIns="90000" tIns="45000" rIns="90000" bIns="45000"/>
          <a:lstStyle/>
          <a:p>
            <a:pPr>
              <a:lnSpc>
                <a:spcPct val="100000"/>
              </a:lnSpc>
            </a:pPr>
            <a:r>
              <a:rPr lang="en-US" sz="2000" dirty="0" smtClean="0">
                <a:solidFill>
                  <a:srgbClr val="000000"/>
                </a:solidFill>
                <a:latin typeface="Arial"/>
              </a:rPr>
              <a:t>laser</a:t>
            </a:r>
            <a:endParaRPr dirty="0"/>
          </a:p>
        </p:txBody>
      </p:sp>
      <p:sp>
        <p:nvSpPr>
          <p:cNvPr id="214" name="Rectangle 213"/>
          <p:cNvSpPr/>
          <p:nvPr/>
        </p:nvSpPr>
        <p:spPr>
          <a:xfrm>
            <a:off x="4802489" y="21014324"/>
            <a:ext cx="1844103" cy="84612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CustomShape 18"/>
          <p:cNvSpPr/>
          <p:nvPr/>
        </p:nvSpPr>
        <p:spPr>
          <a:xfrm>
            <a:off x="4845516" y="20983059"/>
            <a:ext cx="1728930" cy="688250"/>
          </a:xfrm>
          <a:prstGeom prst="rect">
            <a:avLst/>
          </a:prstGeom>
          <a:noFill/>
          <a:ln>
            <a:noFill/>
          </a:ln>
        </p:spPr>
        <p:txBody>
          <a:bodyPr wrap="none" lIns="90000" tIns="45000" rIns="90000" bIns="45000"/>
          <a:lstStyle/>
          <a:p>
            <a:pPr algn="ctr">
              <a:lnSpc>
                <a:spcPct val="100000"/>
              </a:lnSpc>
            </a:pPr>
            <a:r>
              <a:rPr lang="en-US" sz="2000" dirty="0" smtClean="0">
                <a:solidFill>
                  <a:srgbClr val="000000"/>
                </a:solidFill>
                <a:latin typeface="Arial"/>
              </a:rPr>
              <a:t>AWG/</a:t>
            </a:r>
          </a:p>
          <a:p>
            <a:pPr algn="ctr">
              <a:lnSpc>
                <a:spcPct val="100000"/>
              </a:lnSpc>
            </a:pPr>
            <a:r>
              <a:rPr lang="en-US" sz="2000" dirty="0" smtClean="0">
                <a:solidFill>
                  <a:srgbClr val="000000"/>
                </a:solidFill>
                <a:latin typeface="Arial"/>
              </a:rPr>
              <a:t>FPGA board</a:t>
            </a:r>
            <a:endParaRPr dirty="0"/>
          </a:p>
        </p:txBody>
      </p:sp>
      <p:cxnSp>
        <p:nvCxnSpPr>
          <p:cNvPr id="216" name="Straight Arrow Connector 215"/>
          <p:cNvCxnSpPr/>
          <p:nvPr/>
        </p:nvCxnSpPr>
        <p:spPr>
          <a:xfrm flipV="1">
            <a:off x="4389437" y="21123168"/>
            <a:ext cx="0" cy="46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6844891" y="21093184"/>
            <a:ext cx="0" cy="468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8" name="CustomShape 34"/>
          <p:cNvSpPr/>
          <p:nvPr/>
        </p:nvSpPr>
        <p:spPr>
          <a:xfrm>
            <a:off x="11963490" y="20816956"/>
            <a:ext cx="661798" cy="330351"/>
          </a:xfrm>
          <a:prstGeom prst="roundRect">
            <a:avLst>
              <a:gd name="adj" fmla="val 12277"/>
            </a:avLst>
          </a:prstGeom>
          <a:gradFill>
            <a:gsLst>
              <a:gs pos="0">
                <a:srgbClr val="9BBB59"/>
              </a:gs>
              <a:gs pos="100000">
                <a:srgbClr val="000000"/>
              </a:gs>
            </a:gsLst>
            <a:lin ang="0"/>
          </a:gradFill>
          <a:ln w="25560">
            <a:noFill/>
          </a:ln>
        </p:spPr>
      </p:sp>
      <p:sp>
        <p:nvSpPr>
          <p:cNvPr id="219" name="CustomShape 35"/>
          <p:cNvSpPr/>
          <p:nvPr/>
        </p:nvSpPr>
        <p:spPr>
          <a:xfrm>
            <a:off x="11818023" y="20821628"/>
            <a:ext cx="868690" cy="422712"/>
          </a:xfrm>
          <a:prstGeom prst="rect">
            <a:avLst/>
          </a:prstGeom>
          <a:noFill/>
          <a:ln>
            <a:noFill/>
          </a:ln>
        </p:spPr>
        <p:txBody>
          <a:bodyPr wrap="none" lIns="90000" tIns="45000" rIns="90000" bIns="45000"/>
          <a:lstStyle/>
          <a:p>
            <a:pPr>
              <a:lnSpc>
                <a:spcPct val="100000"/>
              </a:lnSpc>
            </a:pPr>
            <a:r>
              <a:rPr lang="da-DK" sz="2000" dirty="0" smtClean="0">
                <a:solidFill>
                  <a:srgbClr val="000000"/>
                </a:solidFill>
                <a:latin typeface="Arial"/>
              </a:rPr>
              <a:t>VATT</a:t>
            </a:r>
            <a:endParaRPr dirty="0"/>
          </a:p>
        </p:txBody>
      </p:sp>
      <p:grpSp>
        <p:nvGrpSpPr>
          <p:cNvPr id="220" name="Group 219"/>
          <p:cNvGrpSpPr/>
          <p:nvPr/>
        </p:nvGrpSpPr>
        <p:grpSpPr>
          <a:xfrm>
            <a:off x="18278484" y="19216840"/>
            <a:ext cx="1928682" cy="836289"/>
            <a:chOff x="1348146" y="3996632"/>
            <a:chExt cx="1928682" cy="836289"/>
          </a:xfrm>
        </p:grpSpPr>
        <p:cxnSp>
          <p:nvCxnSpPr>
            <p:cNvPr id="221" name="Straight Connector 220"/>
            <p:cNvCxnSpPr/>
            <p:nvPr/>
          </p:nvCxnSpPr>
          <p:spPr>
            <a:xfrm flipV="1">
              <a:off x="1348146" y="4228641"/>
              <a:ext cx="609057" cy="257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1348146" y="4578228"/>
              <a:ext cx="609057" cy="2577"/>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23" name="CustomShape 2"/>
            <p:cNvSpPr/>
            <p:nvPr/>
          </p:nvSpPr>
          <p:spPr>
            <a:xfrm>
              <a:off x="2103148" y="3996632"/>
              <a:ext cx="1173680" cy="836289"/>
            </a:xfrm>
            <a:prstGeom prst="rect">
              <a:avLst/>
            </a:prstGeom>
            <a:noFill/>
            <a:ln>
              <a:noFill/>
            </a:ln>
          </p:spPr>
          <p:txBody>
            <a:bodyPr wrap="none" lIns="90000" tIns="45000" rIns="90000" bIns="45000"/>
            <a:lstStyle/>
            <a:p>
              <a:pPr>
                <a:lnSpc>
                  <a:spcPct val="100000"/>
                </a:lnSpc>
              </a:pPr>
              <a:r>
                <a:rPr lang="en-US" sz="2000" dirty="0" smtClean="0">
                  <a:solidFill>
                    <a:srgbClr val="000000"/>
                  </a:solidFill>
                  <a:latin typeface="Arial"/>
                </a:rPr>
                <a:t>PMF</a:t>
              </a:r>
            </a:p>
            <a:p>
              <a:pPr>
                <a:lnSpc>
                  <a:spcPct val="100000"/>
                </a:lnSpc>
              </a:pPr>
              <a:endParaRPr lang="en-US" sz="400" dirty="0" smtClean="0">
                <a:solidFill>
                  <a:srgbClr val="000000"/>
                </a:solidFill>
                <a:latin typeface="Arial"/>
              </a:endParaRPr>
            </a:p>
            <a:p>
              <a:pPr>
                <a:lnSpc>
                  <a:spcPct val="100000"/>
                </a:lnSpc>
              </a:pPr>
              <a:r>
                <a:rPr lang="en-US" sz="2000" dirty="0" smtClean="0">
                  <a:solidFill>
                    <a:srgbClr val="000000"/>
                  </a:solidFill>
                  <a:latin typeface="Arial"/>
                </a:rPr>
                <a:t>SMF</a:t>
              </a:r>
              <a:endParaRPr dirty="0"/>
            </a:p>
          </p:txBody>
        </p:sp>
      </p:grpSp>
      <p:sp>
        <p:nvSpPr>
          <p:cNvPr id="229" name="Oval 228"/>
          <p:cNvSpPr/>
          <p:nvPr/>
        </p:nvSpPr>
        <p:spPr>
          <a:xfrm>
            <a:off x="13138890" y="20667118"/>
            <a:ext cx="372781" cy="333155"/>
          </a:xfrm>
          <a:prstGeom prst="ellipse">
            <a:avLst/>
          </a:prstGeom>
          <a:noFill/>
          <a:ln w="28575">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CustomShape 49"/>
          <p:cNvSpPr/>
          <p:nvPr/>
        </p:nvSpPr>
        <p:spPr>
          <a:xfrm rot="10800000" flipH="1">
            <a:off x="20348359" y="20794636"/>
            <a:ext cx="2355025" cy="45719"/>
          </a:xfrm>
          <a:prstGeom prst="bentConnector2">
            <a:avLst/>
          </a:prstGeom>
          <a:noFill/>
          <a:ln w="57150">
            <a:solidFill>
              <a:srgbClr val="000000"/>
            </a:solidFill>
            <a:round/>
            <a:tailEnd type="triangle" w="med" len="med"/>
          </a:ln>
        </p:spPr>
      </p:sp>
      <p:cxnSp>
        <p:nvCxnSpPr>
          <p:cNvPr id="233" name="Straight Connector 232"/>
          <p:cNvCxnSpPr>
            <a:stCxn id="238" idx="2"/>
          </p:cNvCxnSpPr>
          <p:nvPr/>
        </p:nvCxnSpPr>
        <p:spPr>
          <a:xfrm flipV="1">
            <a:off x="14943595" y="19903682"/>
            <a:ext cx="2149141" cy="4744"/>
          </a:xfrm>
          <a:prstGeom prst="line">
            <a:avLst/>
          </a:prstGeom>
          <a:noFill/>
          <a:ln w="28575" cap="flat" cmpd="sng" algn="ctr">
            <a:solidFill>
              <a:srgbClr val="0070C0"/>
            </a:solidFill>
            <a:prstDash val="solid"/>
            <a:miter lim="800000"/>
          </a:ln>
          <a:effectLst/>
        </p:spPr>
      </p:cxnSp>
      <p:cxnSp>
        <p:nvCxnSpPr>
          <p:cNvPr id="234" name="Straight Connector 233"/>
          <p:cNvCxnSpPr/>
          <p:nvPr/>
        </p:nvCxnSpPr>
        <p:spPr>
          <a:xfrm>
            <a:off x="11740952" y="20970129"/>
            <a:ext cx="2686197" cy="2018"/>
          </a:xfrm>
          <a:prstGeom prst="line">
            <a:avLst/>
          </a:prstGeom>
          <a:noFill/>
          <a:ln w="28575" cap="flat" cmpd="sng" algn="ctr">
            <a:solidFill>
              <a:srgbClr val="FF6600"/>
            </a:solidFill>
            <a:prstDash val="solid"/>
            <a:miter lim="800000"/>
          </a:ln>
          <a:effectLst/>
        </p:spPr>
      </p:cxnSp>
      <p:sp>
        <p:nvSpPr>
          <p:cNvPr id="235" name="CustomShape 5"/>
          <p:cNvSpPr/>
          <p:nvPr/>
        </p:nvSpPr>
        <p:spPr>
          <a:xfrm rot="10800000">
            <a:off x="15835729" y="20142606"/>
            <a:ext cx="1626080" cy="688585"/>
          </a:xfrm>
          <a:prstGeom prst="curvedConnector3">
            <a:avLst>
              <a:gd name="adj1" fmla="val 50000"/>
            </a:avLst>
          </a:prstGeom>
          <a:noFill/>
          <a:ln w="28575">
            <a:solidFill>
              <a:srgbClr val="0070C0"/>
            </a:solidFill>
            <a:round/>
          </a:ln>
        </p:spPr>
      </p:sp>
      <p:sp>
        <p:nvSpPr>
          <p:cNvPr id="236" name="CustomShape 6"/>
          <p:cNvSpPr/>
          <p:nvPr/>
        </p:nvSpPr>
        <p:spPr>
          <a:xfrm flipV="1">
            <a:off x="15884889" y="20840357"/>
            <a:ext cx="1604340" cy="654670"/>
          </a:xfrm>
          <a:prstGeom prst="curvedConnector3">
            <a:avLst>
              <a:gd name="adj1" fmla="val 50990"/>
            </a:avLst>
          </a:prstGeom>
          <a:noFill/>
          <a:ln w="31680">
            <a:solidFill>
              <a:srgbClr val="0070C0"/>
            </a:solidFill>
            <a:round/>
          </a:ln>
        </p:spPr>
      </p:sp>
      <p:sp>
        <p:nvSpPr>
          <p:cNvPr id="238" name="CustomShape 17"/>
          <p:cNvSpPr/>
          <p:nvPr/>
        </p:nvSpPr>
        <p:spPr>
          <a:xfrm>
            <a:off x="14127295" y="19756506"/>
            <a:ext cx="854280" cy="303840"/>
          </a:xfrm>
          <a:prstGeom prst="parallelogram">
            <a:avLst>
              <a:gd name="adj" fmla="val 25000"/>
            </a:avLst>
          </a:prstGeom>
          <a:solidFill>
            <a:srgbClr val="808080"/>
          </a:solidFill>
          <a:ln w="25560">
            <a:noFill/>
          </a:ln>
        </p:spPr>
      </p:sp>
      <p:sp>
        <p:nvSpPr>
          <p:cNvPr id="239" name="CustomShape 18"/>
          <p:cNvSpPr/>
          <p:nvPr/>
        </p:nvSpPr>
        <p:spPr>
          <a:xfrm>
            <a:off x="14127295" y="19148624"/>
            <a:ext cx="1110090" cy="704327"/>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real LO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laser</a:t>
            </a:r>
            <a:endParaRPr kumimoji="0" sz="1800" b="0" i="0" u="none" strike="noStrike" kern="0" cap="none" spc="0" normalizeH="0" baseline="0" noProof="0" dirty="0" smtClean="0">
              <a:ln>
                <a:noFill/>
              </a:ln>
              <a:solidFill>
                <a:prstClr val="black"/>
              </a:solidFill>
              <a:effectLst/>
              <a:uLnTx/>
              <a:uFillTx/>
            </a:endParaRPr>
          </a:p>
        </p:txBody>
      </p:sp>
      <p:sp>
        <p:nvSpPr>
          <p:cNvPr id="240" name="CustomShape 34"/>
          <p:cNvSpPr/>
          <p:nvPr/>
        </p:nvSpPr>
        <p:spPr>
          <a:xfrm>
            <a:off x="15553953" y="19757538"/>
            <a:ext cx="470719" cy="234034"/>
          </a:xfrm>
          <a:prstGeom prst="roundRect">
            <a:avLst>
              <a:gd name="adj" fmla="val 16667"/>
            </a:avLst>
          </a:prstGeom>
          <a:gradFill>
            <a:gsLst>
              <a:gs pos="0">
                <a:srgbClr val="9BBB59"/>
              </a:gs>
              <a:gs pos="100000">
                <a:srgbClr val="000000"/>
              </a:gs>
            </a:gsLst>
            <a:lin ang="0"/>
          </a:gradFill>
          <a:ln w="25560">
            <a:noFill/>
          </a:ln>
        </p:spPr>
      </p:sp>
      <p:sp>
        <p:nvSpPr>
          <p:cNvPr id="241" name="CustomShape 35"/>
          <p:cNvSpPr/>
          <p:nvPr/>
        </p:nvSpPr>
        <p:spPr>
          <a:xfrm>
            <a:off x="15327063" y="19326979"/>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0" i="0" u="none" strike="noStrike" kern="0" cap="none" spc="0" normalizeH="0" baseline="0" noProof="0" dirty="0" smtClean="0">
                <a:ln>
                  <a:noFill/>
                </a:ln>
                <a:solidFill>
                  <a:srgbClr val="000000"/>
                </a:solidFill>
                <a:effectLst/>
                <a:uLnTx/>
                <a:uFillTx/>
                <a:latin typeface="Arial"/>
              </a:rPr>
              <a:t>VATT</a:t>
            </a:r>
            <a:endParaRPr kumimoji="0" sz="1800" b="0" i="0" u="none" strike="noStrike" kern="0" cap="none" spc="0" normalizeH="0" baseline="0" noProof="0" dirty="0" smtClean="0">
              <a:ln>
                <a:noFill/>
              </a:ln>
              <a:solidFill>
                <a:prstClr val="black"/>
              </a:solidFill>
              <a:effectLst/>
              <a:uLnTx/>
              <a:uFillTx/>
            </a:endParaRPr>
          </a:p>
        </p:txBody>
      </p:sp>
      <p:sp>
        <p:nvSpPr>
          <p:cNvPr id="256" name="Rectangle 255"/>
          <p:cNvSpPr/>
          <p:nvPr/>
        </p:nvSpPr>
        <p:spPr>
          <a:xfrm>
            <a:off x="18301579" y="20379490"/>
            <a:ext cx="1652249" cy="123110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ω</a:t>
            </a:r>
            <a:r>
              <a:rPr kumimoji="0" lang="en-US" sz="1800" b="0" i="0" u="none" strike="noStrike" kern="0" cap="none" spc="0" normalizeH="0" baseline="-25000" noProof="0" dirty="0" smtClean="0">
                <a:ln>
                  <a:noFill/>
                </a:ln>
                <a:solidFill>
                  <a:prstClr val="black"/>
                </a:solidFill>
                <a:effectLst/>
                <a:uLnTx/>
                <a:uFillTx/>
                <a:latin typeface="Times New Roman" panose="02020603050405020304" pitchFamily="18" charset="0"/>
                <a:cs typeface="Times New Roman" panose="02020603050405020304" pitchFamily="18" charset="0"/>
              </a:rPr>
              <a:t>b</a:t>
            </a: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 0)</a:t>
            </a:r>
            <a:endParaRPr kumimoji="0" lang="en-US" sz="18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257" name="Rectangle 256"/>
          <p:cNvSpPr/>
          <p:nvPr/>
        </p:nvSpPr>
        <p:spPr>
          <a:xfrm>
            <a:off x="21124901" y="20246413"/>
            <a:ext cx="2482283" cy="899427"/>
          </a:xfrm>
          <a:prstGeom prst="rect">
            <a:avLst/>
          </a:prstGeom>
          <a:solidFill>
            <a:srgbClr val="ED7D31">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258" name="CustomShape 18"/>
          <p:cNvSpPr/>
          <p:nvPr/>
        </p:nvSpPr>
        <p:spPr>
          <a:xfrm>
            <a:off x="21344818" y="20321615"/>
            <a:ext cx="1728930" cy="90002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(Demodulation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Oscilloscope/ADC</a:t>
            </a:r>
            <a:endParaRPr kumimoji="0" sz="1800" b="0" i="0" u="none" strike="noStrike" kern="0" cap="none" spc="0" normalizeH="0" baseline="0" noProof="0" dirty="0" smtClean="0">
              <a:ln>
                <a:noFill/>
              </a:ln>
              <a:solidFill>
                <a:prstClr val="black"/>
              </a:solidFill>
              <a:effectLst/>
              <a:uLnTx/>
              <a:uFillTx/>
            </a:endParaRPr>
          </a:p>
        </p:txBody>
      </p:sp>
      <p:cxnSp>
        <p:nvCxnSpPr>
          <p:cNvPr id="279" name="Straight Connector 278"/>
          <p:cNvCxnSpPr/>
          <p:nvPr/>
        </p:nvCxnSpPr>
        <p:spPr>
          <a:xfrm flipV="1">
            <a:off x="13751187" y="20961734"/>
            <a:ext cx="274320" cy="2577"/>
          </a:xfrm>
          <a:prstGeom prst="line">
            <a:avLst/>
          </a:prstGeom>
          <a:noFill/>
          <a:ln w="28575" cap="flat" cmpd="sng" algn="ctr">
            <a:solidFill>
              <a:srgbClr val="FF6600"/>
            </a:solidFill>
            <a:prstDash val="solid"/>
            <a:miter lim="800000"/>
            <a:headEnd type="none" w="med" len="med"/>
            <a:tailEnd type="arrow" w="med" len="med"/>
          </a:ln>
          <a:effectLst/>
        </p:spPr>
      </p:cxnSp>
      <p:cxnSp>
        <p:nvCxnSpPr>
          <p:cNvPr id="280" name="Straight Connector 279"/>
          <p:cNvCxnSpPr/>
          <p:nvPr/>
        </p:nvCxnSpPr>
        <p:spPr>
          <a:xfrm flipV="1">
            <a:off x="16361359" y="19865923"/>
            <a:ext cx="274320" cy="2577"/>
          </a:xfrm>
          <a:prstGeom prst="line">
            <a:avLst/>
          </a:prstGeom>
          <a:noFill/>
          <a:ln w="28575" cap="flat" cmpd="sng" algn="ctr">
            <a:solidFill>
              <a:srgbClr val="0070C0"/>
            </a:solidFill>
            <a:prstDash val="solid"/>
            <a:miter lim="800000"/>
            <a:headEnd type="none" w="med" len="med"/>
            <a:tailEnd type="arrow" w="med" len="med"/>
          </a:ln>
          <a:effectLst/>
        </p:spPr>
      </p:cxnSp>
      <p:sp>
        <p:nvSpPr>
          <p:cNvPr id="286" name="CustomShape 6"/>
          <p:cNvSpPr/>
          <p:nvPr/>
        </p:nvSpPr>
        <p:spPr>
          <a:xfrm flipH="1">
            <a:off x="17461806" y="20148023"/>
            <a:ext cx="1679582" cy="682994"/>
          </a:xfrm>
          <a:prstGeom prst="curvedConnector3">
            <a:avLst>
              <a:gd name="adj1" fmla="val 55788"/>
            </a:avLst>
          </a:prstGeom>
          <a:noFill/>
          <a:ln w="31680">
            <a:solidFill>
              <a:srgbClr val="0070C0"/>
            </a:solidFill>
            <a:round/>
          </a:ln>
        </p:spPr>
      </p:sp>
      <p:sp>
        <p:nvSpPr>
          <p:cNvPr id="287" name="CustomShape 6"/>
          <p:cNvSpPr/>
          <p:nvPr/>
        </p:nvSpPr>
        <p:spPr>
          <a:xfrm>
            <a:off x="17489229" y="20840358"/>
            <a:ext cx="1652159" cy="654669"/>
          </a:xfrm>
          <a:prstGeom prst="curvedConnector3">
            <a:avLst>
              <a:gd name="adj1" fmla="val 41619"/>
            </a:avLst>
          </a:prstGeom>
          <a:noFill/>
          <a:ln w="31680">
            <a:solidFill>
              <a:srgbClr val="0070C0"/>
            </a:solidFill>
            <a:round/>
          </a:ln>
        </p:spPr>
      </p:sp>
      <p:sp>
        <p:nvSpPr>
          <p:cNvPr id="288" name="Flowchart: Delay 287"/>
          <p:cNvSpPr/>
          <p:nvPr/>
        </p:nvSpPr>
        <p:spPr>
          <a:xfrm>
            <a:off x="19156247" y="19946486"/>
            <a:ext cx="390698" cy="407324"/>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Delay 288"/>
          <p:cNvSpPr/>
          <p:nvPr/>
        </p:nvSpPr>
        <p:spPr>
          <a:xfrm>
            <a:off x="19141388" y="21282259"/>
            <a:ext cx="390698" cy="407324"/>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ustomShape 5"/>
          <p:cNvSpPr/>
          <p:nvPr/>
        </p:nvSpPr>
        <p:spPr>
          <a:xfrm rot="10800000">
            <a:off x="19542432" y="20142605"/>
            <a:ext cx="462929" cy="618717"/>
          </a:xfrm>
          <a:prstGeom prst="curvedConnector3">
            <a:avLst>
              <a:gd name="adj1" fmla="val 50000"/>
            </a:avLst>
          </a:prstGeom>
          <a:noFill/>
          <a:ln w="28575">
            <a:solidFill>
              <a:schemeClr val="tx1"/>
            </a:solidFill>
            <a:round/>
          </a:ln>
        </p:spPr>
      </p:sp>
      <p:sp>
        <p:nvSpPr>
          <p:cNvPr id="292" name="CustomShape 6"/>
          <p:cNvSpPr/>
          <p:nvPr/>
        </p:nvSpPr>
        <p:spPr>
          <a:xfrm flipV="1">
            <a:off x="19521900" y="20900349"/>
            <a:ext cx="483462" cy="594676"/>
          </a:xfrm>
          <a:prstGeom prst="curvedConnector3">
            <a:avLst>
              <a:gd name="adj1" fmla="val 50990"/>
            </a:avLst>
          </a:prstGeom>
          <a:noFill/>
          <a:ln w="31680">
            <a:solidFill>
              <a:schemeClr val="tx1"/>
            </a:solidFill>
            <a:round/>
          </a:ln>
        </p:spPr>
      </p:sp>
      <p:sp>
        <p:nvSpPr>
          <p:cNvPr id="293" name="CustomShape 34"/>
          <p:cNvSpPr/>
          <p:nvPr/>
        </p:nvSpPr>
        <p:spPr>
          <a:xfrm>
            <a:off x="19985260" y="20665721"/>
            <a:ext cx="338809" cy="330591"/>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295" name="CustomShape 35"/>
          <p:cNvSpPr/>
          <p:nvPr/>
        </p:nvSpPr>
        <p:spPr>
          <a:xfrm>
            <a:off x="20012472" y="20631115"/>
            <a:ext cx="225125" cy="34898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000" b="0" i="0" u="none" strike="noStrike" kern="0" cap="none" spc="0" normalizeH="0" baseline="0" noProof="0" dirty="0" smtClean="0">
                <a:ln>
                  <a:noFill/>
                </a:ln>
                <a:solidFill>
                  <a:srgbClr val="000000"/>
                </a:solidFill>
                <a:effectLst/>
                <a:uLnTx/>
                <a:uFillTx/>
                <a:latin typeface="Arial"/>
              </a:rPr>
              <a:t>-</a:t>
            </a:r>
            <a:endParaRPr kumimoji="0" sz="1800" b="0" i="0" u="none" strike="noStrike" kern="0" cap="none" spc="0" normalizeH="0" baseline="0" noProof="0" dirty="0" smtClean="0">
              <a:ln>
                <a:noFill/>
              </a:ln>
              <a:solidFill>
                <a:prstClr val="black"/>
              </a:solidFill>
              <a:effectLst/>
              <a:uLnTx/>
              <a:uFillTx/>
            </a:endParaRPr>
          </a:p>
        </p:txBody>
      </p:sp>
      <p:pic>
        <p:nvPicPr>
          <p:cNvPr id="285"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3899" y="22933264"/>
            <a:ext cx="3653600" cy="2378305"/>
          </a:xfrm>
          <a:prstGeom prst="rect">
            <a:avLst/>
          </a:prstGeom>
        </p:spPr>
      </p:pic>
      <p:sp>
        <p:nvSpPr>
          <p:cNvPr id="297" name="Rectangle 296"/>
          <p:cNvSpPr/>
          <p:nvPr/>
        </p:nvSpPr>
        <p:spPr>
          <a:xfrm>
            <a:off x="1079917" y="22156923"/>
            <a:ext cx="4716158" cy="56409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CustomShape 2"/>
          <p:cNvSpPr/>
          <p:nvPr/>
        </p:nvSpPr>
        <p:spPr>
          <a:xfrm>
            <a:off x="1456498" y="22229580"/>
            <a:ext cx="3004718" cy="309414"/>
          </a:xfrm>
          <a:prstGeom prst="rect">
            <a:avLst/>
          </a:prstGeom>
          <a:noFill/>
          <a:ln>
            <a:noFill/>
          </a:ln>
        </p:spPr>
        <p:txBody>
          <a:bodyPr wrap="none" lIns="90000" tIns="45000" rIns="90000" bIns="45000"/>
          <a:lstStyle/>
          <a:p>
            <a:pPr>
              <a:lnSpc>
                <a:spcPct val="100000"/>
              </a:lnSpc>
            </a:pPr>
            <a:r>
              <a:rPr lang="en-US" sz="1400" dirty="0" smtClean="0">
                <a:solidFill>
                  <a:srgbClr val="000000"/>
                </a:solidFill>
                <a:latin typeface="Arial"/>
              </a:rPr>
              <a:t>NKT Photonics X15 and E15 lasers</a:t>
            </a:r>
            <a:endParaRPr sz="1400" dirty="0"/>
          </a:p>
        </p:txBody>
      </p:sp>
      <p:pic>
        <p:nvPicPr>
          <p:cNvPr id="290" name="Picture 28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80258" y="23234765"/>
            <a:ext cx="3168111" cy="1930240"/>
          </a:xfrm>
          <a:prstGeom prst="rect">
            <a:avLst/>
          </a:prstGeom>
        </p:spPr>
      </p:pic>
      <p:sp>
        <p:nvSpPr>
          <p:cNvPr id="300" name="CustomShape 18"/>
          <p:cNvSpPr/>
          <p:nvPr/>
        </p:nvSpPr>
        <p:spPr>
          <a:xfrm>
            <a:off x="7219693" y="22292515"/>
            <a:ext cx="2744110" cy="1093019"/>
          </a:xfrm>
          <a:prstGeom prst="rect">
            <a:avLst/>
          </a:prstGeom>
          <a:noFill/>
          <a:ln>
            <a:noFill/>
          </a:ln>
        </p:spPr>
        <p:txBody>
          <a:bodyPr wrap="none" lIns="90000" tIns="45000" rIns="90000" bIns="45000"/>
          <a:lstStyle/>
          <a:p>
            <a:pPr lvl="0" defTabSz="914400"/>
            <a:r>
              <a:rPr lang="en-US" sz="1100" kern="0" dirty="0">
                <a:solidFill>
                  <a:srgbClr val="000000"/>
                </a:solidFill>
                <a:latin typeface="Arial"/>
              </a:rPr>
              <a:t>Broadband coding may require a thorough </a:t>
            </a:r>
            <a:endParaRPr lang="en-US" sz="1100" kern="0" dirty="0" smtClean="0">
              <a:solidFill>
                <a:srgbClr val="000000"/>
              </a:solidFill>
              <a:latin typeface="Arial"/>
            </a:endParaRPr>
          </a:p>
          <a:p>
            <a:pPr lvl="0" defTabSz="914400"/>
            <a:r>
              <a:rPr lang="en-US" sz="1100" kern="0" dirty="0" smtClean="0">
                <a:solidFill>
                  <a:srgbClr val="000000"/>
                </a:solidFill>
                <a:latin typeface="Arial"/>
              </a:rPr>
              <a:t>pre-characterization </a:t>
            </a:r>
            <a:r>
              <a:rPr lang="en-US" sz="1100" kern="0" dirty="0">
                <a:solidFill>
                  <a:srgbClr val="000000"/>
                </a:solidFill>
                <a:latin typeface="Arial"/>
              </a:rPr>
              <a:t>of the modulators and </a:t>
            </a:r>
            <a:endParaRPr lang="en-US" sz="1100" kern="0" dirty="0" smtClean="0">
              <a:solidFill>
                <a:srgbClr val="000000"/>
              </a:solidFill>
              <a:latin typeface="Arial"/>
            </a:endParaRPr>
          </a:p>
          <a:p>
            <a:pPr lvl="0" defTabSz="914400"/>
            <a:r>
              <a:rPr lang="en-US" sz="1100" kern="0" dirty="0" smtClean="0">
                <a:solidFill>
                  <a:srgbClr val="000000"/>
                </a:solidFill>
                <a:latin typeface="Arial"/>
              </a:rPr>
              <a:t>detector </a:t>
            </a:r>
            <a:r>
              <a:rPr lang="en-US" sz="1100" kern="0" dirty="0">
                <a:solidFill>
                  <a:srgbClr val="000000"/>
                </a:solidFill>
                <a:latin typeface="Arial"/>
              </a:rPr>
              <a:t>response (transfer function) in the </a:t>
            </a:r>
            <a:endParaRPr lang="en-US" sz="1100" kern="0" dirty="0" smtClean="0">
              <a:solidFill>
                <a:srgbClr val="000000"/>
              </a:solidFill>
              <a:latin typeface="Arial"/>
            </a:endParaRPr>
          </a:p>
          <a:p>
            <a:pPr lvl="0" defTabSz="914400"/>
            <a:r>
              <a:rPr lang="en-US" sz="1100" kern="0" dirty="0" smtClean="0">
                <a:solidFill>
                  <a:srgbClr val="000000"/>
                </a:solidFill>
                <a:latin typeface="Arial"/>
              </a:rPr>
              <a:t>frequency </a:t>
            </a:r>
            <a:r>
              <a:rPr lang="en-US" sz="1100" kern="0" dirty="0">
                <a:solidFill>
                  <a:srgbClr val="000000"/>
                </a:solidFill>
                <a:latin typeface="Arial"/>
              </a:rPr>
              <a:t>band of </a:t>
            </a:r>
            <a:r>
              <a:rPr lang="en-US" sz="1100" kern="0" dirty="0" smtClean="0">
                <a:solidFill>
                  <a:srgbClr val="000000"/>
                </a:solidFill>
                <a:latin typeface="Arial"/>
              </a:rPr>
              <a:t>interest.</a:t>
            </a:r>
            <a:endParaRPr kumimoji="0" sz="1100" b="0" i="0" u="none" strike="noStrike" kern="0" cap="none" spc="0" normalizeH="0" baseline="0" noProof="0" dirty="0" smtClean="0">
              <a:ln>
                <a:noFill/>
              </a:ln>
              <a:solidFill>
                <a:prstClr val="black"/>
              </a:solidFill>
              <a:effectLst/>
              <a:uLnTx/>
              <a:uFillTx/>
            </a:endParaRPr>
          </a:p>
        </p:txBody>
      </p:sp>
      <p:pic>
        <p:nvPicPr>
          <p:cNvPr id="296" name="Picture 29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1280" y="25608042"/>
            <a:ext cx="3786158" cy="1964662"/>
          </a:xfrm>
          <a:prstGeom prst="rect">
            <a:avLst/>
          </a:prstGeom>
        </p:spPr>
      </p:pic>
      <p:sp>
        <p:nvSpPr>
          <p:cNvPr id="304" name="Rectangle 303"/>
          <p:cNvSpPr/>
          <p:nvPr/>
        </p:nvSpPr>
        <p:spPr>
          <a:xfrm>
            <a:off x="6444941" y="22173051"/>
            <a:ext cx="4954896" cy="56248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2" name="Picture 3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2552" y="25591509"/>
            <a:ext cx="3134601" cy="1681582"/>
          </a:xfrm>
          <a:prstGeom prst="rect">
            <a:avLst/>
          </a:prstGeom>
        </p:spPr>
      </p:pic>
      <p:sp>
        <p:nvSpPr>
          <p:cNvPr id="306" name="Rectangle 305"/>
          <p:cNvSpPr/>
          <p:nvPr/>
        </p:nvSpPr>
        <p:spPr>
          <a:xfrm>
            <a:off x="12075754" y="22194366"/>
            <a:ext cx="5016982" cy="560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3" name="Picture 30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081882" y="22752587"/>
            <a:ext cx="2731601" cy="2116837"/>
          </a:xfrm>
          <a:prstGeom prst="rect">
            <a:avLst/>
          </a:prstGeom>
        </p:spPr>
      </p:pic>
      <p:sp>
        <p:nvSpPr>
          <p:cNvPr id="308" name="Rectangle 307"/>
          <p:cNvSpPr/>
          <p:nvPr/>
        </p:nvSpPr>
        <p:spPr>
          <a:xfrm>
            <a:off x="17720542" y="22171568"/>
            <a:ext cx="4982841" cy="56263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5" name="Picture 30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68801" y="22585591"/>
            <a:ext cx="3410189" cy="1780867"/>
          </a:xfrm>
          <a:prstGeom prst="rect">
            <a:avLst/>
          </a:prstGeom>
        </p:spPr>
      </p:pic>
      <p:pic>
        <p:nvPicPr>
          <p:cNvPr id="307" name="Picture 306"/>
          <p:cNvPicPr>
            <a:picLocks noChangeAspect="1"/>
          </p:cNvPicPr>
          <p:nvPr/>
        </p:nvPicPr>
        <p:blipFill>
          <a:blip r:embed="rId13"/>
          <a:stretch>
            <a:fillRect/>
          </a:stretch>
        </p:blipFill>
        <p:spPr>
          <a:xfrm>
            <a:off x="18340888" y="25264183"/>
            <a:ext cx="3225880" cy="1477045"/>
          </a:xfrm>
          <a:prstGeom prst="rect">
            <a:avLst/>
          </a:prstGeom>
        </p:spPr>
      </p:pic>
      <p:pic>
        <p:nvPicPr>
          <p:cNvPr id="309" name="Picture 30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2389" y="30528061"/>
            <a:ext cx="5912451" cy="3669747"/>
          </a:xfrm>
          <a:prstGeom prst="rect">
            <a:avLst/>
          </a:prstGeom>
        </p:spPr>
      </p:pic>
      <p:pic>
        <p:nvPicPr>
          <p:cNvPr id="310" name="Picture 30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208632" y="30306187"/>
            <a:ext cx="5810449" cy="3924216"/>
          </a:xfrm>
          <a:prstGeom prst="rect">
            <a:avLst/>
          </a:prstGeom>
        </p:spPr>
      </p:pic>
      <p:pic>
        <p:nvPicPr>
          <p:cNvPr id="311" name="Picture 31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036960" y="30650775"/>
            <a:ext cx="6017135" cy="3571889"/>
          </a:xfrm>
          <a:prstGeom prst="rect">
            <a:avLst/>
          </a:prstGeom>
        </p:spPr>
      </p:pic>
      <p:pic>
        <p:nvPicPr>
          <p:cNvPr id="312" name="Picture 31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169809" y="30847373"/>
            <a:ext cx="5054363" cy="3114104"/>
          </a:xfrm>
          <a:prstGeom prst="rect">
            <a:avLst/>
          </a:prstGeom>
        </p:spPr>
      </p:pic>
      <p:sp>
        <p:nvSpPr>
          <p:cNvPr id="315" name="TextBox 314"/>
          <p:cNvSpPr txBox="1"/>
          <p:nvPr/>
        </p:nvSpPr>
        <p:spPr>
          <a:xfrm>
            <a:off x="585145" y="31065597"/>
            <a:ext cx="5953188" cy="2677656"/>
          </a:xfrm>
          <a:prstGeom prst="rect">
            <a:avLst/>
          </a:prstGeom>
          <a:noFill/>
        </p:spPr>
        <p:txBody>
          <a:bodyPr wrap="square" rtlCol="0">
            <a:spAutoFit/>
          </a:bodyPr>
          <a:lstStyle/>
          <a:p>
            <a:pPr marL="457200" indent="-457200">
              <a:buFontTx/>
              <a:buChar char="-"/>
            </a:pPr>
            <a:r>
              <a:rPr lang="en-US" sz="2800" dirty="0" smtClean="0"/>
              <a:t>Data processing performed offline in MATLAB with digital PLL for recovering the modulated data</a:t>
            </a:r>
          </a:p>
          <a:p>
            <a:pPr marL="457200" indent="-457200">
              <a:buFontTx/>
              <a:buChar char="-"/>
            </a:pPr>
            <a:r>
              <a:rPr lang="en-US" sz="2800" dirty="0" smtClean="0"/>
              <a:t>The current setup employs amplitude and phase modulators which create double sideband</a:t>
            </a:r>
            <a:endParaRPr lang="en-US" sz="2800" dirty="0"/>
          </a:p>
        </p:txBody>
      </p:sp>
      <p:sp>
        <p:nvSpPr>
          <p:cNvPr id="316" name="TextBox 315"/>
          <p:cNvSpPr txBox="1"/>
          <p:nvPr/>
        </p:nvSpPr>
        <p:spPr>
          <a:xfrm>
            <a:off x="695196" y="36823731"/>
            <a:ext cx="6970841" cy="3100982"/>
          </a:xfrm>
          <a:prstGeom prst="rect">
            <a:avLst/>
          </a:prstGeom>
          <a:noFill/>
        </p:spPr>
        <p:txBody>
          <a:bodyPr wrap="square" rtlCol="0">
            <a:spAutoFit/>
          </a:bodyPr>
          <a:lstStyle/>
          <a:p>
            <a:pPr marL="457200" indent="-457200">
              <a:buFontTx/>
              <a:buChar char="-"/>
            </a:pPr>
            <a:r>
              <a:rPr lang="en-US" sz="2000" dirty="0" smtClean="0"/>
              <a:t>The future setup will use single-sideband modulation for better spectral efficiency and closing potential security loopholes</a:t>
            </a:r>
          </a:p>
          <a:p>
            <a:pPr marL="457200" indent="-457200">
              <a:buFontTx/>
              <a:buChar char="-"/>
            </a:pPr>
            <a:r>
              <a:rPr lang="en-US" sz="2000" dirty="0" smtClean="0"/>
              <a:t>Introduction of pilot signals for clock recovery, multiplexed in time with the quantum signal</a:t>
            </a:r>
          </a:p>
          <a:p>
            <a:pPr marL="457200" indent="-457200">
              <a:buFontTx/>
              <a:buChar char="-"/>
            </a:pPr>
            <a:r>
              <a:rPr lang="en-US" sz="2000" dirty="0" smtClean="0"/>
              <a:t>Carrier synchronization on receiver side</a:t>
            </a:r>
          </a:p>
          <a:p>
            <a:pPr marL="457200" indent="-457200">
              <a:buFontTx/>
              <a:buChar char="-"/>
            </a:pPr>
            <a:r>
              <a:rPr lang="en-US" sz="2000" dirty="0" smtClean="0"/>
              <a:t>Replacing AWG and oscilloscope with FPGA DAC/ADC suite for online signal generation and recovery</a:t>
            </a:r>
          </a:p>
          <a:p>
            <a:pPr marL="457200" indent="-457200">
              <a:buFontTx/>
              <a:buChar char="-"/>
            </a:pPr>
            <a:endParaRPr lang="en-US" sz="2800" dirty="0" smtClean="0"/>
          </a:p>
        </p:txBody>
      </p:sp>
      <p:sp>
        <p:nvSpPr>
          <p:cNvPr id="318" name="TextBox 317"/>
          <p:cNvSpPr txBox="1"/>
          <p:nvPr/>
        </p:nvSpPr>
        <p:spPr>
          <a:xfrm>
            <a:off x="975767" y="35884693"/>
            <a:ext cx="4211671"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Future steps</a:t>
            </a:r>
            <a:endParaRPr lang="en-US" sz="4800" dirty="0">
              <a:latin typeface="Arial" panose="020B0604020202020204" pitchFamily="34" charset="0"/>
              <a:cs typeface="Arial" panose="020B0604020202020204" pitchFamily="34" charset="0"/>
            </a:endParaRPr>
          </a:p>
        </p:txBody>
      </p:sp>
      <p:sp>
        <p:nvSpPr>
          <p:cNvPr id="319" name="AutoShape 13"/>
          <p:cNvSpPr>
            <a:spLocks noChangeArrowheads="1"/>
          </p:cNvSpPr>
          <p:nvPr/>
        </p:nvSpPr>
        <p:spPr bwMode="auto">
          <a:xfrm>
            <a:off x="17626481" y="35118236"/>
            <a:ext cx="11981769" cy="4711102"/>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20" name="TextBox 319"/>
          <p:cNvSpPr txBox="1"/>
          <p:nvPr/>
        </p:nvSpPr>
        <p:spPr>
          <a:xfrm>
            <a:off x="17847643" y="35171087"/>
            <a:ext cx="501419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Security analysis</a:t>
            </a:r>
            <a:endParaRPr lang="en-US" sz="4800" dirty="0">
              <a:latin typeface="Arial" panose="020B0604020202020204" pitchFamily="34" charset="0"/>
              <a:cs typeface="Arial" panose="020B0604020202020204" pitchFamily="34" charset="0"/>
            </a:endParaRPr>
          </a:p>
        </p:txBody>
      </p:sp>
      <p:grpSp>
        <p:nvGrpSpPr>
          <p:cNvPr id="366" name="Group 365"/>
          <p:cNvGrpSpPr/>
          <p:nvPr/>
        </p:nvGrpSpPr>
        <p:grpSpPr>
          <a:xfrm>
            <a:off x="6286527" y="35960377"/>
            <a:ext cx="1059281" cy="504318"/>
            <a:chOff x="1348146" y="3581156"/>
            <a:chExt cx="1995722" cy="999649"/>
          </a:xfrm>
        </p:grpSpPr>
        <p:cxnSp>
          <p:nvCxnSpPr>
            <p:cNvPr id="367" name="Straight Connector 366"/>
            <p:cNvCxnSpPr/>
            <p:nvPr/>
          </p:nvCxnSpPr>
          <p:spPr>
            <a:xfrm flipV="1">
              <a:off x="1348146" y="4228641"/>
              <a:ext cx="609057" cy="2577"/>
            </a:xfrm>
            <a:prstGeom prst="line">
              <a:avLst/>
            </a:prstGeom>
            <a:noFill/>
            <a:ln w="28575" cap="flat" cmpd="sng" algn="ctr">
              <a:solidFill>
                <a:srgbClr val="0070C0"/>
              </a:solidFill>
              <a:prstDash val="solid"/>
              <a:miter lim="800000"/>
            </a:ln>
            <a:effectLst/>
          </p:spPr>
        </p:cxnSp>
        <p:cxnSp>
          <p:nvCxnSpPr>
            <p:cNvPr id="368" name="Straight Connector 367"/>
            <p:cNvCxnSpPr/>
            <p:nvPr/>
          </p:nvCxnSpPr>
          <p:spPr>
            <a:xfrm flipV="1">
              <a:off x="1348146" y="4578228"/>
              <a:ext cx="609057" cy="2577"/>
            </a:xfrm>
            <a:prstGeom prst="line">
              <a:avLst/>
            </a:prstGeom>
            <a:noFill/>
            <a:ln w="28575" cap="flat" cmpd="sng" algn="ctr">
              <a:solidFill>
                <a:srgbClr val="FF6600"/>
              </a:solidFill>
              <a:prstDash val="solid"/>
              <a:miter lim="800000"/>
            </a:ln>
            <a:effectLst/>
          </p:spPr>
        </p:cxnSp>
        <p:sp>
          <p:nvSpPr>
            <p:cNvPr id="369" name="CustomShape 2"/>
            <p:cNvSpPr/>
            <p:nvPr/>
          </p:nvSpPr>
          <p:spPr>
            <a:xfrm>
              <a:off x="2170188" y="3581156"/>
              <a:ext cx="1173680" cy="83629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PMF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SMF</a:t>
              </a:r>
              <a:endParaRPr kumimoji="0" sz="1800" b="0" i="0" u="none" strike="noStrike" kern="0" cap="none" spc="0" normalizeH="0" baseline="0" noProof="0" dirty="0" smtClean="0">
                <a:ln>
                  <a:noFill/>
                </a:ln>
                <a:solidFill>
                  <a:prstClr val="black"/>
                </a:solidFill>
                <a:effectLst/>
                <a:uLnTx/>
                <a:uFillTx/>
              </a:endParaRPr>
            </a:p>
          </p:txBody>
        </p:sp>
      </p:grpSp>
      <p:cxnSp>
        <p:nvCxnSpPr>
          <p:cNvPr id="370" name="Straight Connector 369"/>
          <p:cNvCxnSpPr/>
          <p:nvPr/>
        </p:nvCxnSpPr>
        <p:spPr>
          <a:xfrm>
            <a:off x="12915209" y="36458171"/>
            <a:ext cx="2322176" cy="6524"/>
          </a:xfrm>
          <a:prstGeom prst="line">
            <a:avLst/>
          </a:prstGeom>
          <a:noFill/>
          <a:ln w="28575" cap="flat" cmpd="sng" algn="ctr">
            <a:solidFill>
              <a:srgbClr val="FF6600"/>
            </a:solidFill>
            <a:prstDash val="solid"/>
            <a:miter lim="800000"/>
          </a:ln>
          <a:effectLst/>
        </p:spPr>
      </p:cxnSp>
      <p:cxnSp>
        <p:nvCxnSpPr>
          <p:cNvPr id="371" name="Straight Connector 370"/>
          <p:cNvCxnSpPr/>
          <p:nvPr/>
        </p:nvCxnSpPr>
        <p:spPr>
          <a:xfrm flipV="1">
            <a:off x="9332259" y="36462118"/>
            <a:ext cx="274320" cy="2577"/>
          </a:xfrm>
          <a:prstGeom prst="line">
            <a:avLst/>
          </a:prstGeom>
          <a:noFill/>
          <a:ln w="28575" cap="flat" cmpd="sng" algn="ctr">
            <a:solidFill>
              <a:srgbClr val="0070C0"/>
            </a:solidFill>
            <a:prstDash val="solid"/>
            <a:miter lim="800000"/>
            <a:headEnd type="none" w="med" len="med"/>
            <a:tailEnd type="arrow" w="med" len="med"/>
          </a:ln>
          <a:effectLst/>
        </p:spPr>
      </p:cxnSp>
      <p:cxnSp>
        <p:nvCxnSpPr>
          <p:cNvPr id="372" name="Straight Connector 371"/>
          <p:cNvCxnSpPr/>
          <p:nvPr/>
        </p:nvCxnSpPr>
        <p:spPr>
          <a:xfrm flipV="1">
            <a:off x="8705050" y="36458172"/>
            <a:ext cx="4212000" cy="6869"/>
          </a:xfrm>
          <a:prstGeom prst="line">
            <a:avLst/>
          </a:prstGeom>
          <a:noFill/>
          <a:ln w="28575" cap="flat" cmpd="sng" algn="ctr">
            <a:solidFill>
              <a:srgbClr val="0070C0"/>
            </a:solidFill>
            <a:prstDash val="solid"/>
            <a:miter lim="800000"/>
          </a:ln>
          <a:effectLst/>
        </p:spPr>
      </p:cxnSp>
      <p:sp>
        <p:nvSpPr>
          <p:cNvPr id="373" name="CustomShape 17"/>
          <p:cNvSpPr/>
          <p:nvPr/>
        </p:nvSpPr>
        <p:spPr>
          <a:xfrm>
            <a:off x="8071715" y="36275540"/>
            <a:ext cx="915138" cy="350552"/>
          </a:xfrm>
          <a:prstGeom prst="parallelogram">
            <a:avLst>
              <a:gd name="adj" fmla="val 25000"/>
            </a:avLst>
          </a:prstGeom>
          <a:solidFill>
            <a:srgbClr val="E7E6E6">
              <a:lumMod val="75000"/>
            </a:srgbClr>
          </a:solidFill>
          <a:ln w="25560">
            <a:noFill/>
          </a:ln>
        </p:spPr>
      </p:sp>
      <p:sp>
        <p:nvSpPr>
          <p:cNvPr id="374" name="Hexagon 373"/>
          <p:cNvSpPr/>
          <p:nvPr/>
        </p:nvSpPr>
        <p:spPr>
          <a:xfrm>
            <a:off x="10083350" y="36183661"/>
            <a:ext cx="1273597" cy="534307"/>
          </a:xfrm>
          <a:prstGeom prst="hexagon">
            <a:avLst/>
          </a:prstGeom>
          <a:solidFill>
            <a:srgbClr val="BF9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5" name="CustomShape 2"/>
          <p:cNvSpPr/>
          <p:nvPr/>
        </p:nvSpPr>
        <p:spPr>
          <a:xfrm>
            <a:off x="10234473" y="36251658"/>
            <a:ext cx="937726" cy="40851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IQmod</a:t>
            </a:r>
            <a:endParaRPr kumimoji="0" sz="1800" b="0" i="0" u="none" strike="noStrike" kern="0" cap="none" spc="0" normalizeH="0" baseline="0" noProof="0" dirty="0" smtClean="0">
              <a:ln>
                <a:noFill/>
              </a:ln>
              <a:solidFill>
                <a:prstClr val="black"/>
              </a:solidFill>
              <a:effectLst/>
              <a:uLnTx/>
              <a:uFillTx/>
            </a:endParaRPr>
          </a:p>
        </p:txBody>
      </p:sp>
      <p:sp>
        <p:nvSpPr>
          <p:cNvPr id="376" name="CustomShape 2"/>
          <p:cNvSpPr/>
          <p:nvPr/>
        </p:nvSpPr>
        <p:spPr>
          <a:xfrm>
            <a:off x="8130751" y="36243913"/>
            <a:ext cx="869128" cy="39528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laser</a:t>
            </a:r>
            <a:endParaRPr kumimoji="0" sz="1800" b="0" i="0" u="none" strike="noStrike" kern="0" cap="none" spc="0" normalizeH="0" baseline="0" noProof="0" dirty="0" smtClean="0">
              <a:ln>
                <a:noFill/>
              </a:ln>
              <a:solidFill>
                <a:prstClr val="black"/>
              </a:solidFill>
              <a:effectLst/>
              <a:uLnTx/>
              <a:uFillTx/>
            </a:endParaRPr>
          </a:p>
        </p:txBody>
      </p:sp>
      <p:sp>
        <p:nvSpPr>
          <p:cNvPr id="378" name="Rectangle 377"/>
          <p:cNvSpPr/>
          <p:nvPr/>
        </p:nvSpPr>
        <p:spPr>
          <a:xfrm>
            <a:off x="10247974" y="35312459"/>
            <a:ext cx="1073016" cy="647661"/>
          </a:xfrm>
          <a:prstGeom prst="rect">
            <a:avLst/>
          </a:prstGeom>
          <a:solidFill>
            <a:srgbClr val="ED7D31">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9" name="CustomShape 18"/>
          <p:cNvSpPr/>
          <p:nvPr/>
        </p:nvSpPr>
        <p:spPr>
          <a:xfrm>
            <a:off x="10273844" y="35321372"/>
            <a:ext cx="1034638" cy="568367"/>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FPGA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(RF mod)</a:t>
            </a:r>
            <a:endParaRPr kumimoji="0" sz="1800" b="0" i="0" u="none" strike="noStrike" kern="0" cap="none" spc="0" normalizeH="0" baseline="0" noProof="0" dirty="0" smtClean="0">
              <a:ln>
                <a:noFill/>
              </a:ln>
              <a:solidFill>
                <a:prstClr val="black"/>
              </a:solidFill>
              <a:effectLst/>
              <a:uLnTx/>
              <a:uFillTx/>
            </a:endParaRPr>
          </a:p>
        </p:txBody>
      </p:sp>
      <p:cxnSp>
        <p:nvCxnSpPr>
          <p:cNvPr id="380" name="Straight Arrow Connector 379"/>
          <p:cNvCxnSpPr/>
          <p:nvPr/>
        </p:nvCxnSpPr>
        <p:spPr>
          <a:xfrm flipH="1">
            <a:off x="10771424" y="35917596"/>
            <a:ext cx="13992" cy="299211"/>
          </a:xfrm>
          <a:prstGeom prst="straightConnector1">
            <a:avLst/>
          </a:prstGeom>
          <a:noFill/>
          <a:ln w="38100" cap="flat" cmpd="sng" algn="ctr">
            <a:solidFill>
              <a:sysClr val="windowText" lastClr="000000"/>
            </a:solidFill>
            <a:prstDash val="solid"/>
            <a:miter lim="800000"/>
            <a:tailEnd type="triangle"/>
          </a:ln>
          <a:effectLst/>
        </p:spPr>
      </p:cxnSp>
      <p:sp>
        <p:nvSpPr>
          <p:cNvPr id="381" name="CustomShape 34"/>
          <p:cNvSpPr/>
          <p:nvPr/>
        </p:nvSpPr>
        <p:spPr>
          <a:xfrm>
            <a:off x="11887888" y="36285640"/>
            <a:ext cx="661798" cy="330351"/>
          </a:xfrm>
          <a:prstGeom prst="roundRect">
            <a:avLst>
              <a:gd name="adj" fmla="val 12277"/>
            </a:avLst>
          </a:prstGeom>
          <a:gradFill>
            <a:gsLst>
              <a:gs pos="0">
                <a:srgbClr val="9BBB59"/>
              </a:gs>
              <a:gs pos="100000">
                <a:srgbClr val="000000"/>
              </a:gs>
            </a:gsLst>
            <a:lin ang="0"/>
          </a:gradFill>
          <a:ln w="25560">
            <a:noFill/>
          </a:ln>
        </p:spPr>
      </p:sp>
      <p:sp>
        <p:nvSpPr>
          <p:cNvPr id="382" name="CustomShape 35"/>
          <p:cNvSpPr/>
          <p:nvPr/>
        </p:nvSpPr>
        <p:spPr>
          <a:xfrm>
            <a:off x="11778602" y="3591759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600" b="0" i="0" u="none" strike="noStrike" kern="0" cap="none" spc="0" normalizeH="0" baseline="0" noProof="0" dirty="0" smtClean="0">
              <a:ln>
                <a:noFill/>
              </a:ln>
              <a:solidFill>
                <a:prstClr val="black"/>
              </a:solidFill>
              <a:effectLst/>
              <a:uLnTx/>
              <a:uFillTx/>
            </a:endParaRPr>
          </a:p>
        </p:txBody>
      </p:sp>
      <p:grpSp>
        <p:nvGrpSpPr>
          <p:cNvPr id="383" name="Group 382"/>
          <p:cNvGrpSpPr/>
          <p:nvPr/>
        </p:nvGrpSpPr>
        <p:grpSpPr>
          <a:xfrm>
            <a:off x="8358531" y="35315055"/>
            <a:ext cx="1605272" cy="685782"/>
            <a:chOff x="137734" y="3578280"/>
            <a:chExt cx="1728930" cy="850303"/>
          </a:xfrm>
        </p:grpSpPr>
        <p:sp>
          <p:nvSpPr>
            <p:cNvPr id="384" name="Oval 383"/>
            <p:cNvSpPr/>
            <p:nvPr/>
          </p:nvSpPr>
          <p:spPr>
            <a:xfrm>
              <a:off x="371578" y="3578280"/>
              <a:ext cx="1261241" cy="780192"/>
            </a:xfrm>
            <a:prstGeom prst="ellipse">
              <a:avLst/>
            </a:prstGeom>
            <a:solidFill>
              <a:srgbClr val="F4B183"/>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5" name="CustomShape 18"/>
            <p:cNvSpPr/>
            <p:nvPr/>
          </p:nvSpPr>
          <p:spPr>
            <a:xfrm>
              <a:off x="137734" y="3740333"/>
              <a:ext cx="1728930" cy="688250"/>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QRNG</a:t>
              </a:r>
              <a:endParaRPr kumimoji="0" sz="1800" b="0" i="0" u="none" strike="noStrike" kern="0" cap="none" spc="0" normalizeH="0" baseline="0" noProof="0" dirty="0" smtClean="0">
                <a:ln>
                  <a:noFill/>
                </a:ln>
                <a:solidFill>
                  <a:prstClr val="black"/>
                </a:solidFill>
                <a:effectLst/>
                <a:uLnTx/>
                <a:uFillTx/>
              </a:endParaRPr>
            </a:p>
          </p:txBody>
        </p:sp>
      </p:grpSp>
      <p:cxnSp>
        <p:nvCxnSpPr>
          <p:cNvPr id="386" name="Straight Arrow Connector 385"/>
          <p:cNvCxnSpPr/>
          <p:nvPr/>
        </p:nvCxnSpPr>
        <p:spPr>
          <a:xfrm>
            <a:off x="9822538" y="35643829"/>
            <a:ext cx="288000" cy="7119"/>
          </a:xfrm>
          <a:prstGeom prst="straightConnector1">
            <a:avLst/>
          </a:prstGeom>
          <a:noFill/>
          <a:ln w="38100" cap="flat" cmpd="sng" algn="ctr">
            <a:solidFill>
              <a:sysClr val="windowText" lastClr="000000"/>
            </a:solidFill>
            <a:prstDash val="solid"/>
            <a:miter lim="800000"/>
            <a:tailEnd type="triangle"/>
          </a:ln>
          <a:effectLst/>
        </p:spPr>
      </p:cxnSp>
      <p:sp>
        <p:nvSpPr>
          <p:cNvPr id="387" name="Oval 386"/>
          <p:cNvSpPr/>
          <p:nvPr/>
        </p:nvSpPr>
        <p:spPr>
          <a:xfrm>
            <a:off x="14427171" y="36131540"/>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390" name="Straight Connector 389"/>
          <p:cNvCxnSpPr/>
          <p:nvPr/>
        </p:nvCxnSpPr>
        <p:spPr>
          <a:xfrm>
            <a:off x="11174752" y="39648333"/>
            <a:ext cx="1609764" cy="2425"/>
          </a:xfrm>
          <a:prstGeom prst="line">
            <a:avLst/>
          </a:prstGeom>
          <a:noFill/>
          <a:ln w="28575" cap="flat" cmpd="sng" algn="ctr">
            <a:solidFill>
              <a:srgbClr val="0070C0"/>
            </a:solidFill>
            <a:prstDash val="solid"/>
            <a:miter lim="800000"/>
          </a:ln>
          <a:effectLst/>
        </p:spPr>
      </p:cxnSp>
      <p:cxnSp>
        <p:nvCxnSpPr>
          <p:cNvPr id="391" name="Straight Connector 390"/>
          <p:cNvCxnSpPr/>
          <p:nvPr/>
        </p:nvCxnSpPr>
        <p:spPr>
          <a:xfrm>
            <a:off x="8705050" y="38060884"/>
            <a:ext cx="3994386" cy="29239"/>
          </a:xfrm>
          <a:prstGeom prst="line">
            <a:avLst/>
          </a:prstGeom>
          <a:noFill/>
          <a:ln w="28575" cap="flat" cmpd="sng" algn="ctr">
            <a:solidFill>
              <a:srgbClr val="FF6600"/>
            </a:solidFill>
            <a:prstDash val="solid"/>
            <a:miter lim="800000"/>
          </a:ln>
          <a:effectLst/>
        </p:spPr>
      </p:cxnSp>
      <p:grpSp>
        <p:nvGrpSpPr>
          <p:cNvPr id="392" name="Group 391"/>
          <p:cNvGrpSpPr/>
          <p:nvPr/>
        </p:nvGrpSpPr>
        <p:grpSpPr>
          <a:xfrm>
            <a:off x="12675026" y="38087259"/>
            <a:ext cx="965030" cy="1569643"/>
            <a:chOff x="7321991" y="4382428"/>
            <a:chExt cx="1352355" cy="1569643"/>
          </a:xfrm>
        </p:grpSpPr>
        <p:sp>
          <p:nvSpPr>
            <p:cNvPr id="393" name="CustomShape 5"/>
            <p:cNvSpPr/>
            <p:nvPr/>
          </p:nvSpPr>
          <p:spPr>
            <a:xfrm rot="10800000">
              <a:off x="7321991" y="4382428"/>
              <a:ext cx="1341741" cy="863243"/>
            </a:xfrm>
            <a:prstGeom prst="curvedConnector3">
              <a:avLst>
                <a:gd name="adj1" fmla="val 50000"/>
              </a:avLst>
            </a:prstGeom>
            <a:noFill/>
            <a:ln w="28575">
              <a:solidFill>
                <a:srgbClr val="0070C0"/>
              </a:solidFill>
              <a:round/>
            </a:ln>
          </p:spPr>
        </p:sp>
        <p:sp>
          <p:nvSpPr>
            <p:cNvPr id="394" name="CustomShape 6"/>
            <p:cNvSpPr/>
            <p:nvPr/>
          </p:nvSpPr>
          <p:spPr>
            <a:xfrm flipV="1">
              <a:off x="7321992" y="5256714"/>
              <a:ext cx="1352354" cy="695357"/>
            </a:xfrm>
            <a:prstGeom prst="curvedConnector3">
              <a:avLst>
                <a:gd name="adj1" fmla="val 65833"/>
              </a:avLst>
            </a:prstGeom>
            <a:noFill/>
            <a:ln w="31680">
              <a:solidFill>
                <a:srgbClr val="0070C0"/>
              </a:solidFill>
              <a:round/>
            </a:ln>
          </p:spPr>
        </p:sp>
      </p:grpSp>
      <p:sp>
        <p:nvSpPr>
          <p:cNvPr id="396" name="CustomShape 17"/>
          <p:cNvSpPr/>
          <p:nvPr/>
        </p:nvSpPr>
        <p:spPr>
          <a:xfrm>
            <a:off x="10407635" y="39462705"/>
            <a:ext cx="977230" cy="420675"/>
          </a:xfrm>
          <a:prstGeom prst="parallelogram">
            <a:avLst>
              <a:gd name="adj" fmla="val 25000"/>
            </a:avLst>
          </a:prstGeom>
          <a:solidFill>
            <a:srgbClr val="E7E6E6">
              <a:lumMod val="75000"/>
            </a:srgbClr>
          </a:solidFill>
          <a:ln w="25560">
            <a:noFill/>
          </a:ln>
        </p:spPr>
      </p:sp>
      <p:sp>
        <p:nvSpPr>
          <p:cNvPr id="397" name="CustomShape 34"/>
          <p:cNvSpPr/>
          <p:nvPr/>
        </p:nvSpPr>
        <p:spPr>
          <a:xfrm>
            <a:off x="12487974" y="39539885"/>
            <a:ext cx="470719" cy="234034"/>
          </a:xfrm>
          <a:prstGeom prst="roundRect">
            <a:avLst>
              <a:gd name="adj" fmla="val 16667"/>
            </a:avLst>
          </a:prstGeom>
          <a:gradFill>
            <a:gsLst>
              <a:gs pos="0">
                <a:srgbClr val="9BBB59"/>
              </a:gs>
              <a:gs pos="100000">
                <a:srgbClr val="000000"/>
              </a:gs>
            </a:gsLst>
            <a:lin ang="0"/>
          </a:gradFill>
          <a:ln w="25560">
            <a:noFill/>
          </a:ln>
        </p:spPr>
      </p:sp>
      <p:sp>
        <p:nvSpPr>
          <p:cNvPr id="398" name="CustomShape 35"/>
          <p:cNvSpPr/>
          <p:nvPr/>
        </p:nvSpPr>
        <p:spPr>
          <a:xfrm>
            <a:off x="10558807" y="38342398"/>
            <a:ext cx="2268901" cy="69504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dynamic polarization </a:t>
            </a:r>
            <a:endParaRPr kumimoji="0" lang="da-DK" sz="18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controller</a:t>
            </a:r>
            <a:endParaRPr kumimoji="0" sz="1800" b="0" i="0" u="none" strike="noStrike" kern="0" cap="none" spc="0" normalizeH="0" baseline="0" noProof="0" dirty="0" smtClean="0">
              <a:ln>
                <a:noFill/>
              </a:ln>
              <a:solidFill>
                <a:prstClr val="black"/>
              </a:solidFill>
              <a:effectLst/>
              <a:uLnTx/>
              <a:uFillTx/>
            </a:endParaRPr>
          </a:p>
        </p:txBody>
      </p:sp>
      <p:grpSp>
        <p:nvGrpSpPr>
          <p:cNvPr id="400" name="Group 399"/>
          <p:cNvGrpSpPr/>
          <p:nvPr/>
        </p:nvGrpSpPr>
        <p:grpSpPr>
          <a:xfrm>
            <a:off x="11105513" y="37877415"/>
            <a:ext cx="752587" cy="436480"/>
            <a:chOff x="6072867" y="1992156"/>
            <a:chExt cx="752587" cy="436480"/>
          </a:xfrm>
        </p:grpSpPr>
        <p:sp>
          <p:nvSpPr>
            <p:cNvPr id="401" name="Rounded Rectangle 400"/>
            <p:cNvSpPr/>
            <p:nvPr/>
          </p:nvSpPr>
          <p:spPr>
            <a:xfrm>
              <a:off x="6072867" y="1992156"/>
              <a:ext cx="752587" cy="43648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a-DK"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402" name="Picture 4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275836" y="2016951"/>
              <a:ext cx="369882" cy="393370"/>
            </a:xfrm>
            <a:prstGeom prst="rect">
              <a:avLst/>
            </a:prstGeom>
          </p:spPr>
        </p:pic>
      </p:grpSp>
      <p:cxnSp>
        <p:nvCxnSpPr>
          <p:cNvPr id="403" name="Straight Connector 402"/>
          <p:cNvCxnSpPr/>
          <p:nvPr/>
        </p:nvCxnSpPr>
        <p:spPr>
          <a:xfrm flipV="1">
            <a:off x="11833507" y="39650859"/>
            <a:ext cx="274320" cy="2577"/>
          </a:xfrm>
          <a:prstGeom prst="line">
            <a:avLst/>
          </a:prstGeom>
          <a:noFill/>
          <a:ln w="28575" cap="flat" cmpd="sng" algn="ctr">
            <a:solidFill>
              <a:srgbClr val="0070C0"/>
            </a:solidFill>
            <a:prstDash val="solid"/>
            <a:miter lim="800000"/>
            <a:headEnd type="none" w="med" len="med"/>
            <a:tailEnd type="arrow" w="med" len="med"/>
          </a:ln>
          <a:effectLst/>
        </p:spPr>
      </p:cxnSp>
      <p:sp>
        <p:nvSpPr>
          <p:cNvPr id="404" name="Oval 403"/>
          <p:cNvSpPr/>
          <p:nvPr/>
        </p:nvSpPr>
        <p:spPr>
          <a:xfrm>
            <a:off x="9328386" y="37735632"/>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rPr>
              <a:t>½</a:t>
            </a:r>
          </a:p>
        </p:txBody>
      </p:sp>
      <p:sp>
        <p:nvSpPr>
          <p:cNvPr id="405" name="CustomShape 18"/>
          <p:cNvSpPr/>
          <p:nvPr/>
        </p:nvSpPr>
        <p:spPr>
          <a:xfrm>
            <a:off x="10509235" y="39475405"/>
            <a:ext cx="938823" cy="326378"/>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a:rPr>
              <a:t>laser</a:t>
            </a:r>
            <a:endParaRPr kumimoji="0" sz="1600" b="0" i="0" u="none" strike="noStrike" kern="0" cap="none" spc="0" normalizeH="0" baseline="0" noProof="0" dirty="0" smtClean="0">
              <a:ln>
                <a:noFill/>
              </a:ln>
              <a:solidFill>
                <a:prstClr val="black"/>
              </a:solidFill>
              <a:effectLst/>
              <a:uLnTx/>
              <a:uFillTx/>
            </a:endParaRPr>
          </a:p>
        </p:txBody>
      </p:sp>
      <p:sp>
        <p:nvSpPr>
          <p:cNvPr id="406" name="CustomShape 35"/>
          <p:cNvSpPr/>
          <p:nvPr/>
        </p:nvSpPr>
        <p:spPr>
          <a:xfrm>
            <a:off x="12310887" y="3914942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800" b="0" i="0" u="none" strike="noStrike" kern="0" cap="none" spc="0" normalizeH="0" baseline="0" noProof="0" dirty="0" smtClean="0">
              <a:ln>
                <a:noFill/>
              </a:ln>
              <a:solidFill>
                <a:prstClr val="black"/>
              </a:solidFill>
              <a:effectLst/>
              <a:uLnTx/>
              <a:uFillTx/>
            </a:endParaRPr>
          </a:p>
        </p:txBody>
      </p:sp>
      <p:sp>
        <p:nvSpPr>
          <p:cNvPr id="407" name="CustomShape 11"/>
          <p:cNvSpPr/>
          <p:nvPr/>
        </p:nvSpPr>
        <p:spPr>
          <a:xfrm>
            <a:off x="9853384" y="38025282"/>
            <a:ext cx="326957" cy="71205"/>
          </a:xfrm>
          <a:prstGeom prst="roundRect">
            <a:avLst>
              <a:gd name="adj" fmla="val 16667"/>
            </a:avLst>
          </a:prstGeom>
          <a:solidFill>
            <a:srgbClr val="000000"/>
          </a:solidFill>
          <a:ln w="9360">
            <a:solidFill>
              <a:srgbClr val="000000"/>
            </a:solidFill>
            <a:round/>
          </a:ln>
          <a:scene3d>
            <a:camera prst="orthographicFront">
              <a:rot lat="0" lon="0" rev="4200000"/>
            </a:camera>
            <a:lightRig rig="threePt" dir="t"/>
          </a:scene3d>
        </p:spPr>
      </p:sp>
      <p:sp>
        <p:nvSpPr>
          <p:cNvPr id="408" name="CustomShape 49"/>
          <p:cNvSpPr/>
          <p:nvPr/>
        </p:nvSpPr>
        <p:spPr>
          <a:xfrm rot="10800000" flipV="1">
            <a:off x="11503374" y="37601841"/>
            <a:ext cx="3902139" cy="282054"/>
          </a:xfrm>
          <a:prstGeom prst="bentConnector2">
            <a:avLst/>
          </a:prstGeom>
          <a:noFill/>
          <a:ln w="38160">
            <a:solidFill>
              <a:srgbClr val="000000"/>
            </a:solidFill>
            <a:round/>
            <a:tailEnd type="triangle" w="med" len="med"/>
          </a:ln>
        </p:spPr>
      </p:sp>
      <p:sp>
        <p:nvSpPr>
          <p:cNvPr id="411" name="Rectangle 410"/>
          <p:cNvSpPr/>
          <p:nvPr/>
        </p:nvSpPr>
        <p:spPr>
          <a:xfrm>
            <a:off x="14736281" y="37014195"/>
            <a:ext cx="2279194" cy="104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CustomShape 18"/>
          <p:cNvSpPr/>
          <p:nvPr/>
        </p:nvSpPr>
        <p:spPr>
          <a:xfrm>
            <a:off x="12315112" y="29112917"/>
            <a:ext cx="1728930" cy="8749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ADC, clock recovery,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demodulation,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reconstruction etc.</a:t>
            </a:r>
            <a:endParaRPr kumimoji="0" sz="1600" b="0" i="0" u="none" strike="noStrike" kern="0" cap="none" spc="0" normalizeH="0" baseline="0" noProof="0" dirty="0" smtClean="0">
              <a:ln>
                <a:noFill/>
              </a:ln>
              <a:solidFill>
                <a:prstClr val="black"/>
              </a:solidFill>
              <a:effectLst/>
              <a:uLnTx/>
              <a:uFillTx/>
            </a:endParaRPr>
          </a:p>
        </p:txBody>
      </p:sp>
      <p:sp>
        <p:nvSpPr>
          <p:cNvPr id="413" name="CustomShape 18"/>
          <p:cNvSpPr/>
          <p:nvPr/>
        </p:nvSpPr>
        <p:spPr>
          <a:xfrm>
            <a:off x="15138654" y="37096496"/>
            <a:ext cx="1728930" cy="8749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ADC, clock recovery,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demodulation,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reconstruction etc.</a:t>
            </a:r>
            <a:endParaRPr kumimoji="0" sz="1600" b="0" i="0" u="none" strike="noStrike" kern="0" cap="none" spc="0" normalizeH="0" baseline="0" noProof="0" dirty="0" smtClean="0">
              <a:ln>
                <a:noFill/>
              </a:ln>
              <a:solidFill>
                <a:prstClr val="black"/>
              </a:solidFill>
              <a:effectLst/>
              <a:uLnTx/>
              <a:uFillTx/>
            </a:endParaRPr>
          </a:p>
        </p:txBody>
      </p:sp>
      <p:sp>
        <p:nvSpPr>
          <p:cNvPr id="416" name="CustomShape 49"/>
          <p:cNvSpPr/>
          <p:nvPr/>
        </p:nvSpPr>
        <p:spPr>
          <a:xfrm rot="10800000" flipH="1">
            <a:off x="15987244" y="38082860"/>
            <a:ext cx="370876" cy="901612"/>
          </a:xfrm>
          <a:prstGeom prst="bentConnector2">
            <a:avLst/>
          </a:prstGeom>
          <a:noFill/>
          <a:ln w="57150">
            <a:solidFill>
              <a:srgbClr val="000000"/>
            </a:solidFill>
            <a:round/>
            <a:tailEnd type="triangle" w="med" len="med"/>
          </a:ln>
        </p:spPr>
      </p:sp>
      <p:sp>
        <p:nvSpPr>
          <p:cNvPr id="417" name="Rectangle 416"/>
          <p:cNvSpPr/>
          <p:nvPr/>
        </p:nvSpPr>
        <p:spPr>
          <a:xfrm>
            <a:off x="14455573" y="38500680"/>
            <a:ext cx="1652249" cy="11387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ω</a:t>
            </a:r>
            <a:r>
              <a:rPr kumimoji="0" lang="en-US" sz="1600" b="0" i="0" u="none" strike="noStrike" kern="0" cap="none" spc="0" normalizeH="0" baseline="-25000" noProof="0" dirty="0" smtClean="0">
                <a:ln>
                  <a:noFill/>
                </a:ln>
                <a:solidFill>
                  <a:prstClr val="black"/>
                </a:solidFill>
                <a:effectLst/>
                <a:uLnTx/>
                <a:uFillTx/>
                <a:latin typeface="Times New Roman" panose="02020603050405020304" pitchFamily="18" charset="0"/>
                <a:cs typeface="Times New Roman" panose="02020603050405020304" pitchFamily="18" charset="0"/>
              </a:rPr>
              <a:t>b</a:t>
            </a: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 0)</a:t>
            </a: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418" name="CustomShape 6"/>
          <p:cNvSpPr/>
          <p:nvPr/>
        </p:nvSpPr>
        <p:spPr>
          <a:xfrm flipH="1">
            <a:off x="13615800" y="38389239"/>
            <a:ext cx="1184152" cy="562967"/>
          </a:xfrm>
          <a:prstGeom prst="curvedConnector3">
            <a:avLst>
              <a:gd name="adj1" fmla="val 55788"/>
            </a:avLst>
          </a:prstGeom>
          <a:noFill/>
          <a:ln w="31680">
            <a:solidFill>
              <a:srgbClr val="0070C0"/>
            </a:solidFill>
            <a:round/>
          </a:ln>
        </p:spPr>
      </p:sp>
      <p:sp>
        <p:nvSpPr>
          <p:cNvPr id="419" name="CustomShape 6"/>
          <p:cNvSpPr/>
          <p:nvPr/>
        </p:nvSpPr>
        <p:spPr>
          <a:xfrm>
            <a:off x="13643223" y="38961549"/>
            <a:ext cx="1156729" cy="496002"/>
          </a:xfrm>
          <a:prstGeom prst="curvedConnector3">
            <a:avLst>
              <a:gd name="adj1" fmla="val 41619"/>
            </a:avLst>
          </a:prstGeom>
          <a:noFill/>
          <a:ln w="31680">
            <a:solidFill>
              <a:srgbClr val="0070C0"/>
            </a:solidFill>
            <a:round/>
          </a:ln>
        </p:spPr>
      </p:sp>
      <p:sp>
        <p:nvSpPr>
          <p:cNvPr id="420" name="Flowchart: Delay 419"/>
          <p:cNvSpPr/>
          <p:nvPr/>
        </p:nvSpPr>
        <p:spPr>
          <a:xfrm>
            <a:off x="14799952" y="38196312"/>
            <a:ext cx="390698" cy="407324"/>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CustomShape 5"/>
          <p:cNvSpPr/>
          <p:nvPr/>
        </p:nvSpPr>
        <p:spPr>
          <a:xfrm rot="10800000">
            <a:off x="15208846" y="38367741"/>
            <a:ext cx="462929" cy="618717"/>
          </a:xfrm>
          <a:prstGeom prst="curvedConnector3">
            <a:avLst>
              <a:gd name="adj1" fmla="val 50000"/>
            </a:avLst>
          </a:prstGeom>
          <a:noFill/>
          <a:ln w="28575">
            <a:solidFill>
              <a:schemeClr val="tx1"/>
            </a:solidFill>
            <a:round/>
          </a:ln>
        </p:spPr>
      </p:sp>
      <p:sp>
        <p:nvSpPr>
          <p:cNvPr id="422" name="CustomShape 34"/>
          <p:cNvSpPr/>
          <p:nvPr/>
        </p:nvSpPr>
        <p:spPr>
          <a:xfrm>
            <a:off x="15699636" y="38796249"/>
            <a:ext cx="338809" cy="330591"/>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423" name="TextBox 422"/>
          <p:cNvSpPr txBox="1"/>
          <p:nvPr/>
        </p:nvSpPr>
        <p:spPr>
          <a:xfrm>
            <a:off x="17855660" y="35984105"/>
            <a:ext cx="11374977" cy="3170099"/>
          </a:xfrm>
          <a:prstGeom prst="rect">
            <a:avLst/>
          </a:prstGeom>
          <a:noFill/>
        </p:spPr>
        <p:txBody>
          <a:bodyPr wrap="square" rtlCol="0">
            <a:spAutoFit/>
          </a:bodyPr>
          <a:lstStyle/>
          <a:p>
            <a:pPr marL="457200" indent="-457200">
              <a:buFontTx/>
              <a:buChar char="-"/>
            </a:pPr>
            <a:r>
              <a:rPr lang="en-US" sz="2000" dirty="0" smtClean="0"/>
              <a:t>A </a:t>
            </a:r>
            <a:r>
              <a:rPr lang="en-US" sz="2000" dirty="0" err="1" smtClean="0"/>
              <a:t>composable</a:t>
            </a:r>
            <a:r>
              <a:rPr lang="en-US" sz="2000" dirty="0" smtClean="0"/>
              <a:t> security proof for the most general attacks in Gaussian CV-QKD systems is still an open problem</a:t>
            </a:r>
          </a:p>
          <a:p>
            <a:pPr marL="457200" indent="-457200">
              <a:buFontTx/>
              <a:buChar char="-"/>
            </a:pPr>
            <a:r>
              <a:rPr lang="en-US" sz="2000" dirty="0" smtClean="0"/>
              <a:t>It is proved that the system is secure against collective attacks for continuous Gaussian modulation of coherent states; this is very important result since general coherent attacks will be possible only with very advanced quantum adversary in, what is believed, not so near future</a:t>
            </a:r>
          </a:p>
          <a:p>
            <a:pPr marL="457200" indent="-457200">
              <a:buFontTx/>
              <a:buChar char="-"/>
            </a:pPr>
            <a:r>
              <a:rPr lang="en-US" sz="2000" dirty="0" smtClean="0"/>
              <a:t>The main focus of our theoretical research is estimating final key length taking into account finite block length and inevitable discretization of Gaussian modulation</a:t>
            </a:r>
          </a:p>
          <a:p>
            <a:pPr marL="457200" indent="-457200">
              <a:buFontTx/>
              <a:buChar char="-"/>
            </a:pPr>
            <a:r>
              <a:rPr lang="en-US" sz="2000" dirty="0" smtClean="0"/>
              <a:t>Current security proof provides an expression for secret key length:</a:t>
            </a:r>
          </a:p>
          <a:p>
            <a:pPr marL="457200" indent="-457200">
              <a:buFontTx/>
              <a:buChar char="-"/>
            </a:pPr>
            <a:r>
              <a:rPr lang="en-US" sz="2000" smtClean="0"/>
              <a:t>EQUATION FROM COSMO</a:t>
            </a:r>
          </a:p>
          <a:p>
            <a:pPr marL="457200" indent="-457200">
              <a:buFontTx/>
              <a:buChar char="-"/>
            </a:pPr>
            <a:endParaRPr lang="en-US" sz="2000" dirty="0"/>
          </a:p>
        </p:txBody>
      </p:sp>
    </p:spTree>
    <p:extLst>
      <p:ext uri="{BB962C8B-B14F-4D97-AF65-F5344CB8AC3E}">
        <p14:creationId xmlns:p14="http://schemas.microsoft.com/office/powerpoint/2010/main" val="1665220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2775</TotalTime>
  <Words>707</Words>
  <Application>Microsoft Office PowerPoint</Application>
  <PresentationFormat>Custom</PresentationFormat>
  <Paragraphs>81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Sepehr Ahmadi</dc:creator>
  <cp:lastModifiedBy>Dino Solar Nikolic</cp:lastModifiedBy>
  <cp:revision>158</cp:revision>
  <cp:lastPrinted>2015-06-04T15:11:14Z</cp:lastPrinted>
  <dcterms:created xsi:type="dcterms:W3CDTF">2006-08-16T00:00:00Z</dcterms:created>
  <dcterms:modified xsi:type="dcterms:W3CDTF">2017-09-13T18:24:11Z</dcterms:modified>
</cp:coreProperties>
</file>